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9" r:id="rId16"/>
    <p:sldId id="276" r:id="rId17"/>
    <p:sldId id="277" r:id="rId18"/>
    <p:sldId id="278" r:id="rId19"/>
    <p:sldId id="279" r:id="rId20"/>
    <p:sldId id="280" r:id="rId21"/>
    <p:sldId id="281" r:id="rId22"/>
    <p:sldId id="282" r:id="rId23"/>
    <p:sldId id="283" r:id="rId24"/>
    <p:sldId id="284" r:id="rId25"/>
    <p:sldId id="290" r:id="rId26"/>
    <p:sldId id="287" r:id="rId27"/>
    <p:sldId id="288" r:id="rId28"/>
    <p:sldId id="270" r:id="rId29"/>
    <p:sldId id="272" r:id="rId30"/>
    <p:sldId id="273" r:id="rId31"/>
    <p:sldId id="275" r:id="rId32"/>
    <p:sldId id="271"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varScale="1">
        <p:scale>
          <a:sx n="104" d="100"/>
          <a:sy n="104" d="100"/>
        </p:scale>
        <p:origin x="182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AF1E99C-DE9B-4FA9-8EBD-A0CBDD478291}" type="datetimeFigureOut">
              <a:rPr lang="en-US"/>
              <a:pPr>
                <a:defRPr/>
              </a:pPr>
              <a:t>12/4/2016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F3D1006-7D38-4C21-AAAE-CC4CEDDDC21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384C4F8-7312-4484-95A3-D781A8ED6DF3}"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2D7ACFE-84A1-4F27-8C1D-3186EAA4481D}"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2CC46E-0D0F-4ED8-B3D6-9AAD2C0607F7}"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090311B-9A34-4666-AD48-3D49C4A4D8BC}"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AA7B64-1BF0-46F7-A7D9-B61BB0DE4ED2}"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95A38EC-AF92-4431-910A-C5DB850E90B4}"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6AD62D1-F06E-494E-8E7B-8893565CD847}"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592D87D-DAFF-4AF6-9F69-C37E697DD0C7}"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F1259C5-D41C-4F51-A622-3AC31A87FD21}"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D82A1F-6F8D-438A-9A39-D42BD7A5749C}"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392EB9-DC29-4FC7-B40E-5CB9BB7332A1}"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114684-4564-4ABD-8790-A32C1774A723}"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FA0EEF6-1038-4651-A161-68619B235CE7}"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989B30A-0BB0-4BA2-83BA-F23A5F149C38}"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4B8B57A-8971-428D-9654-AAFCE0B95F01}"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C68C287-9389-41C0-B8EC-0B79A5894929}" type="slidenum">
              <a:rPr lang="en-US" altLang="en-US">
                <a:latin typeface="Calibri" panose="020F0502020204030204" pitchFamily="34" charset="0"/>
              </a:rPr>
              <a:pPr eaLnBrk="1" hangingPunct="1"/>
              <a:t>23</a:t>
            </a:fld>
            <a:endParaRPr lang="en-US"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5B036F6-5FEF-4C67-9433-E046ACD0132C}" type="slidenum">
              <a:rPr lang="en-US" altLang="en-US">
                <a:latin typeface="Calibri" panose="020F0502020204030204" pitchFamily="34" charset="0"/>
              </a:rPr>
              <a:pPr eaLnBrk="1" hangingPunct="1"/>
              <a:t>24</a:t>
            </a:fld>
            <a:endParaRPr lang="en-US" altLang="en-US">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72D888D-8AF4-4458-8350-8D8595A6E01A}" type="slidenum">
              <a:rPr lang="en-US" altLang="en-US">
                <a:latin typeface="Calibri" panose="020F0502020204030204" pitchFamily="34" charset="0"/>
              </a:rPr>
              <a:pPr eaLnBrk="1" hangingPunct="1"/>
              <a:t>25</a:t>
            </a:fld>
            <a:endParaRPr lang="en-US" altLang="en-US">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9ABCB9-E085-40A7-B5F8-350B25D60D27}" type="slidenum">
              <a:rPr lang="en-US" altLang="en-US">
                <a:latin typeface="Calibri" panose="020F0502020204030204" pitchFamily="34" charset="0"/>
              </a:rPr>
              <a:pPr eaLnBrk="1" hangingPunct="1"/>
              <a:t>26</a:t>
            </a:fld>
            <a:endParaRPr lang="en-US" altLang="en-US">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D83AF94-9B20-4AE6-83F1-D7E45BCCBA41}" type="slidenum">
              <a:rPr lang="en-US" altLang="en-US">
                <a:latin typeface="Calibri" panose="020F0502020204030204" pitchFamily="34" charset="0"/>
              </a:rPr>
              <a:pPr eaLnBrk="1" hangingPunct="1"/>
              <a:t>27</a:t>
            </a:fld>
            <a:endParaRPr lang="en-US" altLang="en-US">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0A47FF7-E96C-430D-B926-99B462810328}" type="slidenum">
              <a:rPr lang="en-US" altLang="en-US">
                <a:latin typeface="Calibri" panose="020F0502020204030204" pitchFamily="34" charset="0"/>
              </a:rPr>
              <a:pPr eaLnBrk="1" hangingPunct="1"/>
              <a:t>28</a:t>
            </a:fld>
            <a:endParaRPr lang="en-US" altLang="en-US">
              <a:latin typeface="Calibri" panose="020F05020202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7010A03-F493-4B9F-A012-FAED1E140E54}" type="slidenum">
              <a:rPr lang="en-US" altLang="en-US">
                <a:latin typeface="Calibri" panose="020F0502020204030204" pitchFamily="34" charset="0"/>
              </a:rPr>
              <a:pPr eaLnBrk="1" hangingPunct="1"/>
              <a:t>29</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83DE99F-541C-42EC-B5A7-ABA9A41BA9DF}"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D3DEC2B-9041-4628-849B-5BC2E5646562}" type="slidenum">
              <a:rPr lang="en-US" altLang="en-US">
                <a:latin typeface="Calibri" panose="020F0502020204030204" pitchFamily="34" charset="0"/>
              </a:rPr>
              <a:pPr eaLnBrk="1" hangingPunct="1"/>
              <a:t>30</a:t>
            </a:fld>
            <a:endParaRPr lang="en-US" altLang="en-US">
              <a:latin typeface="Calibri" panose="020F0502020204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09468DB-E5E4-45DE-8A13-98C27FDFE6FD}" type="slidenum">
              <a:rPr lang="en-US" altLang="en-US">
                <a:latin typeface="Calibri" panose="020F0502020204030204" pitchFamily="34" charset="0"/>
              </a:rPr>
              <a:pPr eaLnBrk="1" hangingPunct="1"/>
              <a:t>31</a:t>
            </a:fld>
            <a:endParaRPr lang="en-US" altLang="en-US">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A364031-F4BF-41FE-8A28-64F7154CDB6F}" type="slidenum">
              <a:rPr lang="en-US" altLang="en-US">
                <a:latin typeface="Calibri" panose="020F0502020204030204" pitchFamily="34" charset="0"/>
              </a:rPr>
              <a:pPr eaLnBrk="1" hangingPunct="1"/>
              <a:t>32</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DD79A5-550E-4E4E-AE02-CA964847C925}"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2D84E97-1033-4CA9-95A0-C968CEC67311}"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C4ECBA3-C36A-4092-B31E-DFB650C30D35}"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58120E4-BC38-43C9-80B6-DD2F4A0A9664}"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89ED137-C249-40F9-BF0D-6DFDFED6D212}"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58C1EE9-8FA6-4CC8-A9EF-6820A39ED1E4}"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a:t>Click to edit Master title style</a:t>
            </a:r>
          </a:p>
        </p:txBody>
      </p:sp>
      <p:sp>
        <p:nvSpPr>
          <p:cNvPr id="15" name="Date Placeholder 27"/>
          <p:cNvSpPr>
            <a:spLocks noGrp="1"/>
          </p:cNvSpPr>
          <p:nvPr>
            <p:ph type="dt" sz="half" idx="10"/>
          </p:nvPr>
        </p:nvSpPr>
        <p:spPr/>
        <p:txBody>
          <a:bodyPr/>
          <a:lstStyle>
            <a:lvl1pPr>
              <a:defRPr/>
            </a:lvl1pPr>
          </a:lstStyle>
          <a:p>
            <a:pPr>
              <a:defRPr/>
            </a:pPr>
            <a:fld id="{8383A198-0D38-412D-9B79-A0EED03871B5}" type="datetime1">
              <a:rPr lang="en-US"/>
              <a:pPr>
                <a:defRPr/>
              </a:pPr>
              <a:t>12/4/2016</a:t>
            </a:fld>
            <a:endParaRPr lang="en-US"/>
          </a:p>
        </p:txBody>
      </p:sp>
      <p:sp>
        <p:nvSpPr>
          <p:cNvPr id="16" name="Footer Placeholder 16"/>
          <p:cNvSpPr>
            <a:spLocks noGrp="1"/>
          </p:cNvSpPr>
          <p:nvPr>
            <p:ph type="ftr" sz="quarter" idx="11"/>
          </p:nvPr>
        </p:nvSpPr>
        <p:spPr/>
        <p:txBody>
          <a:bodyPr/>
          <a:lstStyle>
            <a:lvl1pPr>
              <a:defRPr/>
            </a:lvl1pPr>
          </a:lstStyle>
          <a:p>
            <a:pPr>
              <a:defRPr/>
            </a:pPr>
            <a:r>
              <a:rPr lang="en-US"/>
              <a:t>Claire Harmon 2009</a:t>
            </a:r>
          </a:p>
        </p:txBody>
      </p:sp>
      <p:sp>
        <p:nvSpPr>
          <p:cNvPr id="17" name="Slide Number Placeholder 28"/>
          <p:cNvSpPr>
            <a:spLocks noGrp="1"/>
          </p:cNvSpPr>
          <p:nvPr>
            <p:ph type="sldNum" sz="quarter" idx="12"/>
          </p:nvPr>
        </p:nvSpPr>
        <p:spPr>
          <a:xfrm>
            <a:off x="4343400" y="2198688"/>
            <a:ext cx="457200" cy="441325"/>
          </a:xfrm>
        </p:spPr>
        <p:txBody>
          <a:bodyPr/>
          <a:lstStyle>
            <a:lvl1pPr>
              <a:defRPr/>
            </a:lvl1pPr>
          </a:lstStyle>
          <a:p>
            <a:fld id="{25195E5B-A6F9-43C0-8BF3-0F0A86C90D9E}" type="slidenum">
              <a:rPr lang="en-US" altLang="en-US"/>
              <a:pPr/>
              <a:t>‹#›</a:t>
            </a:fld>
            <a:endParaRPr lang="en-US" altLang="en-US"/>
          </a:p>
        </p:txBody>
      </p:sp>
    </p:spTree>
    <p:extLst>
      <p:ext uri="{BB962C8B-B14F-4D97-AF65-F5344CB8AC3E}">
        <p14:creationId xmlns:p14="http://schemas.microsoft.com/office/powerpoint/2010/main" val="109820196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1C85EFA-985C-495B-A8A2-114F9A810796}" type="datetime1">
              <a:rPr lang="en-US"/>
              <a:pPr>
                <a:defRPr/>
              </a:pPr>
              <a:t>12/4/2016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Claire Harmon 2009</a:t>
            </a:r>
          </a:p>
        </p:txBody>
      </p:sp>
      <p:sp>
        <p:nvSpPr>
          <p:cNvPr id="6" name="Slide Number Placeholder 5"/>
          <p:cNvSpPr>
            <a:spLocks noGrp="1"/>
          </p:cNvSpPr>
          <p:nvPr>
            <p:ph type="sldNum" sz="quarter" idx="12"/>
          </p:nvPr>
        </p:nvSpPr>
        <p:spPr/>
        <p:txBody>
          <a:bodyPr/>
          <a:lstStyle>
            <a:lvl1pPr>
              <a:defRPr/>
            </a:lvl1pPr>
          </a:lstStyle>
          <a:p>
            <a:fld id="{7904D260-8DE5-4218-AB92-76846B285CB9}" type="slidenum">
              <a:rPr lang="en-US" altLang="en-US"/>
              <a:pPr/>
              <a:t>‹#›</a:t>
            </a:fld>
            <a:endParaRPr lang="en-US" altLang="en-US"/>
          </a:p>
        </p:txBody>
      </p:sp>
    </p:spTree>
    <p:extLst>
      <p:ext uri="{BB962C8B-B14F-4D97-AF65-F5344CB8AC3E}">
        <p14:creationId xmlns:p14="http://schemas.microsoft.com/office/powerpoint/2010/main" val="278602890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7391400" y="304801"/>
            <a:ext cx="1447800" cy="5851525"/>
          </a:xfrm>
        </p:spPr>
        <p:txBody>
          <a:bodyPr vert="eaVert"/>
          <a:lstStyle/>
          <a:p>
            <a:r>
              <a:rPr lang="en-US"/>
              <a:t>Click to edit Master title style</a:t>
            </a:r>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fld id="{4088E24B-5B0F-4071-B095-3D1A7CE60AAA}" type="slidenum">
              <a:rPr lang="en-US" altLang="en-US"/>
              <a:pPr/>
              <a:t>‹#›</a:t>
            </a:fld>
            <a:endParaRPr lang="en-US" altLang="en-US"/>
          </a:p>
        </p:txBody>
      </p:sp>
      <p:sp>
        <p:nvSpPr>
          <p:cNvPr id="14" name="Date Placeholder 3"/>
          <p:cNvSpPr>
            <a:spLocks noGrp="1"/>
          </p:cNvSpPr>
          <p:nvPr>
            <p:ph type="dt" sz="half" idx="11"/>
          </p:nvPr>
        </p:nvSpPr>
        <p:spPr/>
        <p:txBody>
          <a:bodyPr/>
          <a:lstStyle>
            <a:lvl1pPr>
              <a:defRPr/>
            </a:lvl1pPr>
          </a:lstStyle>
          <a:p>
            <a:pPr>
              <a:defRPr/>
            </a:pPr>
            <a:fld id="{1E16B161-4870-407E-95F8-3617EBB83E57}" type="datetime1">
              <a:rPr lang="en-US"/>
              <a:pPr>
                <a:defRPr/>
              </a:pPr>
              <a:t>12/4/2016</a:t>
            </a:fld>
            <a:endParaRPr lang="en-US"/>
          </a:p>
        </p:txBody>
      </p:sp>
      <p:sp>
        <p:nvSpPr>
          <p:cNvPr id="15" name="Footer Placeholder 4"/>
          <p:cNvSpPr>
            <a:spLocks noGrp="1"/>
          </p:cNvSpPr>
          <p:nvPr>
            <p:ph type="ftr" sz="quarter" idx="12"/>
          </p:nvPr>
        </p:nvSpPr>
        <p:spPr/>
        <p:txBody>
          <a:bodyPr/>
          <a:lstStyle>
            <a:lvl1pPr>
              <a:defRPr/>
            </a:lvl1pPr>
          </a:lstStyle>
          <a:p>
            <a:pPr>
              <a:defRPr/>
            </a:pPr>
            <a:r>
              <a:rPr lang="en-US"/>
              <a:t>Claire Harmon 2009</a:t>
            </a:r>
          </a:p>
        </p:txBody>
      </p:sp>
    </p:spTree>
    <p:extLst>
      <p:ext uri="{BB962C8B-B14F-4D97-AF65-F5344CB8AC3E}">
        <p14:creationId xmlns:p14="http://schemas.microsoft.com/office/powerpoint/2010/main" val="32427460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a:t>Click to edit Master title style</a:t>
            </a:r>
          </a:p>
        </p:txBody>
      </p:sp>
      <p:sp>
        <p:nvSpPr>
          <p:cNvPr id="8" name="Content Placeholder 7"/>
          <p:cNvSpPr>
            <a:spLocks noGrp="1"/>
          </p:cNvSpPr>
          <p:nvPr>
            <p:ph sz="quarter" idx="1"/>
          </p:nvPr>
        </p:nvSpPr>
        <p:spPr>
          <a:xfrm>
            <a:off x="301752" y="1527048"/>
            <a:ext cx="85039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B290E96-FFD8-4286-9905-3E22237B49AC}" type="datetime1">
              <a:rPr lang="en-US"/>
              <a:pPr>
                <a:defRPr/>
              </a:pPr>
              <a:t>12/4/2016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Claire Harmon 2009</a:t>
            </a: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fld id="{424CA912-8429-46C6-8FF4-D0F78BDBDCE0}" type="slidenum">
              <a:rPr lang="en-US" altLang="en-US"/>
              <a:pPr/>
              <a:t>‹#›</a:t>
            </a:fld>
            <a:endParaRPr lang="en-US" altLang="en-US"/>
          </a:p>
        </p:txBody>
      </p:sp>
    </p:spTree>
    <p:extLst>
      <p:ext uri="{BB962C8B-B14F-4D97-AF65-F5344CB8AC3E}">
        <p14:creationId xmlns:p14="http://schemas.microsoft.com/office/powerpoint/2010/main" val="6354862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a:t>Click to edit Master title style</a:t>
            </a:r>
          </a:p>
        </p:txBody>
      </p:sp>
      <p:sp>
        <p:nvSpPr>
          <p:cNvPr id="15" name="Footer Placeholder 4"/>
          <p:cNvSpPr>
            <a:spLocks noGrp="1"/>
          </p:cNvSpPr>
          <p:nvPr>
            <p:ph type="ftr" sz="quarter" idx="10"/>
          </p:nvPr>
        </p:nvSpPr>
        <p:spPr/>
        <p:txBody>
          <a:bodyPr/>
          <a:lstStyle>
            <a:lvl1pPr>
              <a:defRPr/>
            </a:lvl1pPr>
          </a:lstStyle>
          <a:p>
            <a:pPr>
              <a:defRPr/>
            </a:pPr>
            <a:r>
              <a:rPr lang="en-US"/>
              <a:t>Claire Harmon 2009</a:t>
            </a:r>
          </a:p>
        </p:txBody>
      </p:sp>
      <p:sp>
        <p:nvSpPr>
          <p:cNvPr id="16" name="Date Placeholder 3"/>
          <p:cNvSpPr>
            <a:spLocks noGrp="1"/>
          </p:cNvSpPr>
          <p:nvPr>
            <p:ph type="dt" sz="half" idx="11"/>
          </p:nvPr>
        </p:nvSpPr>
        <p:spPr/>
        <p:txBody>
          <a:bodyPr/>
          <a:lstStyle>
            <a:lvl1pPr>
              <a:defRPr/>
            </a:lvl1pPr>
          </a:lstStyle>
          <a:p>
            <a:pPr>
              <a:defRPr/>
            </a:pPr>
            <a:fld id="{32DF5AD9-6740-4108-BF24-88206ABFBDEB}" type="datetime1">
              <a:rPr lang="en-US"/>
              <a:pPr>
                <a:defRPr/>
              </a:pPr>
              <a:t>12/4/2016</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lvl1pPr>
          </a:lstStyle>
          <a:p>
            <a:fld id="{E4538E9D-07CA-438E-B6DB-92EE2F6A9C3A}" type="slidenum">
              <a:rPr lang="en-US" altLang="en-US"/>
              <a:pPr/>
              <a:t>‹#›</a:t>
            </a:fld>
            <a:endParaRPr lang="en-US" altLang="en-US"/>
          </a:p>
        </p:txBody>
      </p:sp>
    </p:spTree>
    <p:extLst>
      <p:ext uri="{BB962C8B-B14F-4D97-AF65-F5344CB8AC3E}">
        <p14:creationId xmlns:p14="http://schemas.microsoft.com/office/powerpoint/2010/main" val="243260554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2" name="Title 1"/>
          <p:cNvSpPr>
            <a:spLocks noGrp="1"/>
          </p:cNvSpPr>
          <p:nvPr>
            <p:ph type="title"/>
          </p:nvPr>
        </p:nvSpPr>
        <p:spPr>
          <a:xfrm>
            <a:off x="301752" y="228600"/>
            <a:ext cx="8534400" cy="758952"/>
          </a:xfrm>
        </p:spPr>
        <p:txBody>
          <a:bodyPr/>
          <a:lstStyle/>
          <a:p>
            <a:r>
              <a:rPr lang="en-US"/>
              <a:t>Click to edit Master title style</a:t>
            </a: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7A55DCE5-66F8-4289-A6B0-FC1C53DB0736}" type="datetime1">
              <a:rPr lang="en-US"/>
              <a:pPr>
                <a:defRPr/>
              </a:pPr>
              <a:t>12/4/2016</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Claire Harmon 2009</a:t>
            </a:r>
          </a:p>
        </p:txBody>
      </p:sp>
      <p:sp>
        <p:nvSpPr>
          <p:cNvPr id="8" name="Slide Number Placeholder 6"/>
          <p:cNvSpPr>
            <a:spLocks noGrp="1"/>
          </p:cNvSpPr>
          <p:nvPr>
            <p:ph type="sldNum" sz="quarter" idx="12"/>
          </p:nvPr>
        </p:nvSpPr>
        <p:spPr/>
        <p:txBody>
          <a:bodyPr/>
          <a:lstStyle>
            <a:lvl1pPr>
              <a:defRPr/>
            </a:lvl1pPr>
          </a:lstStyle>
          <a:p>
            <a:fld id="{9AFC05A9-B5F4-4E65-BFB7-3AB303D86CF2}" type="slidenum">
              <a:rPr lang="en-US" altLang="en-US"/>
              <a:pPr/>
              <a:t>‹#›</a:t>
            </a:fld>
            <a:endParaRPr lang="en-US" altLang="en-US"/>
          </a:p>
        </p:txBody>
      </p:sp>
    </p:spTree>
    <p:extLst>
      <p:ext uri="{BB962C8B-B14F-4D97-AF65-F5344CB8AC3E}">
        <p14:creationId xmlns:p14="http://schemas.microsoft.com/office/powerpoint/2010/main" val="419722704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25"/>
          <p:cNvSpPr>
            <a:spLocks noGrp="1"/>
          </p:cNvSpPr>
          <p:nvPr>
            <p:ph sz="quarter" idx="4"/>
          </p:nvPr>
        </p:nvSpPr>
        <p:spPr>
          <a:xfrm>
            <a:off x="4800600" y="2471383"/>
            <a:ext cx="4038600" cy="38221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Title 22"/>
          <p:cNvSpPr>
            <a:spLocks noGrp="1"/>
          </p:cNvSpPr>
          <p:nvPr>
            <p:ph type="title"/>
          </p:nvPr>
        </p:nvSpPr>
        <p:spPr/>
        <p:txBody>
          <a:bodyPr rtlCol="0"/>
          <a:lstStyle/>
          <a:p>
            <a:r>
              <a:rPr lang="en-US"/>
              <a:t>Click to edit Master title style</a:t>
            </a:r>
          </a:p>
        </p:txBody>
      </p:sp>
      <p:sp>
        <p:nvSpPr>
          <p:cNvPr id="18" name="Date Placeholder 6"/>
          <p:cNvSpPr>
            <a:spLocks noGrp="1"/>
          </p:cNvSpPr>
          <p:nvPr>
            <p:ph type="dt" sz="half" idx="10"/>
          </p:nvPr>
        </p:nvSpPr>
        <p:spPr/>
        <p:txBody>
          <a:bodyPr/>
          <a:lstStyle>
            <a:lvl1pPr>
              <a:defRPr/>
            </a:lvl1pPr>
          </a:lstStyle>
          <a:p>
            <a:pPr>
              <a:defRPr/>
            </a:pPr>
            <a:fld id="{2949AE1D-330A-449B-BB8A-C4FAFC0146A3}" type="datetime1">
              <a:rPr lang="en-US"/>
              <a:pPr>
                <a:defRPr/>
              </a:pPr>
              <a:t>12/4/2016</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r>
              <a:rPr lang="en-US"/>
              <a:t>Claire Harmon 2009</a:t>
            </a:r>
          </a:p>
        </p:txBody>
      </p:sp>
      <p:sp>
        <p:nvSpPr>
          <p:cNvPr id="20" name="Slide Number Placeholder 8"/>
          <p:cNvSpPr>
            <a:spLocks noGrp="1"/>
          </p:cNvSpPr>
          <p:nvPr>
            <p:ph type="sldNum" sz="quarter" idx="12"/>
          </p:nvPr>
        </p:nvSpPr>
        <p:spPr>
          <a:xfrm>
            <a:off x="4343400" y="1042988"/>
            <a:ext cx="457200" cy="441325"/>
          </a:xfrm>
        </p:spPr>
        <p:txBody>
          <a:bodyPr/>
          <a:lstStyle>
            <a:lvl1pPr>
              <a:defRPr/>
            </a:lvl1pPr>
          </a:lstStyle>
          <a:p>
            <a:fld id="{315F9238-BCC6-4182-B298-65C001733010}" type="slidenum">
              <a:rPr lang="en-US" altLang="en-US"/>
              <a:pPr/>
              <a:t>‹#›</a:t>
            </a:fld>
            <a:endParaRPr lang="en-US" altLang="en-US"/>
          </a:p>
        </p:txBody>
      </p:sp>
    </p:spTree>
    <p:extLst>
      <p:ext uri="{BB962C8B-B14F-4D97-AF65-F5344CB8AC3E}">
        <p14:creationId xmlns:p14="http://schemas.microsoft.com/office/powerpoint/2010/main" val="104602168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25D74240-9867-4005-AC17-4F1A099A5BEB}" type="datetime1">
              <a:rPr lang="en-US"/>
              <a:pPr>
                <a:defRPr/>
              </a:pPr>
              <a:t>12/4/2016</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Claire Harmon 2009</a:t>
            </a: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fld id="{0E32FC6D-6B62-4612-A48D-20E4B58F86BA}" type="slidenum">
              <a:rPr lang="en-US" altLang="en-US"/>
              <a:pPr/>
              <a:t>‹#›</a:t>
            </a:fld>
            <a:endParaRPr lang="en-US" altLang="en-US"/>
          </a:p>
        </p:txBody>
      </p:sp>
    </p:spTree>
    <p:extLst>
      <p:ext uri="{BB962C8B-B14F-4D97-AF65-F5344CB8AC3E}">
        <p14:creationId xmlns:p14="http://schemas.microsoft.com/office/powerpoint/2010/main" val="18084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8" name="Date Placeholder 1"/>
          <p:cNvSpPr>
            <a:spLocks noGrp="1"/>
          </p:cNvSpPr>
          <p:nvPr>
            <p:ph type="dt" sz="half" idx="10"/>
          </p:nvPr>
        </p:nvSpPr>
        <p:spPr/>
        <p:txBody>
          <a:bodyPr/>
          <a:lstStyle>
            <a:lvl1pPr>
              <a:defRPr/>
            </a:lvl1pPr>
          </a:lstStyle>
          <a:p>
            <a:pPr>
              <a:defRPr/>
            </a:pPr>
            <a:fld id="{8A22F35E-8C2C-418A-8046-58066DCBDB2B}" type="datetime1">
              <a:rPr lang="en-US"/>
              <a:pPr>
                <a:defRPr/>
              </a:pPr>
              <a:t>12/4/2016</a:t>
            </a:fld>
            <a:endParaRPr lang="en-US"/>
          </a:p>
        </p:txBody>
      </p:sp>
      <p:sp>
        <p:nvSpPr>
          <p:cNvPr id="9" name="Footer Placeholder 2"/>
          <p:cNvSpPr>
            <a:spLocks noGrp="1"/>
          </p:cNvSpPr>
          <p:nvPr>
            <p:ph type="ftr" sz="quarter" idx="11"/>
          </p:nvPr>
        </p:nvSpPr>
        <p:spPr/>
        <p:txBody>
          <a:bodyPr/>
          <a:lstStyle>
            <a:lvl1pPr>
              <a:defRPr/>
            </a:lvl1pPr>
          </a:lstStyle>
          <a:p>
            <a:pPr>
              <a:defRPr/>
            </a:pPr>
            <a:r>
              <a:rPr lang="en-US"/>
              <a:t>Claire Harmon 2009</a:t>
            </a:r>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fld id="{2405583B-636B-4732-A178-51F0BBA165DA}" type="slidenum">
              <a:rPr lang="en-US" altLang="en-US"/>
              <a:pPr/>
              <a:t>‹#›</a:t>
            </a:fld>
            <a:endParaRPr lang="en-US" altLang="en-US"/>
          </a:p>
        </p:txBody>
      </p:sp>
    </p:spTree>
    <p:extLst>
      <p:ext uri="{BB962C8B-B14F-4D97-AF65-F5344CB8AC3E}">
        <p14:creationId xmlns:p14="http://schemas.microsoft.com/office/powerpoint/2010/main" val="1262581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fld id="{162D47ED-E311-4CC2-BC57-55163C13AAD7}" type="slidenum">
              <a:rPr lang="en-US" altLang="en-US"/>
              <a:pPr/>
              <a:t>‹#›</a:t>
            </a:fld>
            <a:endParaRPr lang="en-US" altLang="en-US"/>
          </a:p>
        </p:txBody>
      </p:sp>
      <p:sp>
        <p:nvSpPr>
          <p:cNvPr id="17" name="Date Placeholder 4"/>
          <p:cNvSpPr>
            <a:spLocks noGrp="1"/>
          </p:cNvSpPr>
          <p:nvPr>
            <p:ph type="dt" sz="half" idx="11"/>
          </p:nvPr>
        </p:nvSpPr>
        <p:spPr/>
        <p:txBody>
          <a:bodyPr/>
          <a:lstStyle>
            <a:lvl1pPr>
              <a:defRPr/>
            </a:lvl1pPr>
          </a:lstStyle>
          <a:p>
            <a:pPr>
              <a:defRPr/>
            </a:pPr>
            <a:fld id="{3C5958FC-0597-4466-BEE0-57292D7BE80C}" type="datetime1">
              <a:rPr lang="en-US"/>
              <a:pPr>
                <a:defRPr/>
              </a:pPr>
              <a:t>12/4/2016</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r>
              <a:rPr lang="en-US"/>
              <a:t>Claire Harmon 2009</a:t>
            </a:r>
          </a:p>
        </p:txBody>
      </p:sp>
    </p:spTree>
    <p:extLst>
      <p:ext uri="{BB962C8B-B14F-4D97-AF65-F5344CB8AC3E}">
        <p14:creationId xmlns:p14="http://schemas.microsoft.com/office/powerpoint/2010/main" val="428207991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a:t>Click to edit Master title style</a:t>
            </a:r>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fld id="{A6E2EC3D-C0C0-4B55-AB99-81FCDEB3525B}" type="slidenum">
              <a:rPr lang="en-US" altLang="en-US"/>
              <a:pPr/>
              <a:t>‹#›</a:t>
            </a:fld>
            <a:endParaRPr lang="en-US" alt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0A08C042-A036-4860-8241-910FC88E067F}" type="datetime1">
              <a:rPr lang="en-US"/>
              <a:pPr>
                <a:defRPr/>
              </a:pPr>
              <a:t>12/4/2016</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r>
              <a:rPr lang="en-US"/>
              <a:t>Claire Harmon 2009</a:t>
            </a:r>
          </a:p>
        </p:txBody>
      </p:sp>
    </p:spTree>
    <p:extLst>
      <p:ext uri="{BB962C8B-B14F-4D97-AF65-F5344CB8AC3E}">
        <p14:creationId xmlns:p14="http://schemas.microsoft.com/office/powerpoint/2010/main" val="4160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latin typeface="Arial" charset="0"/>
                <a:cs typeface="Arial" charset="0"/>
              </a:defRPr>
            </a:lvl1pPr>
          </a:lstStyle>
          <a:p>
            <a:pPr>
              <a:defRPr/>
            </a:pPr>
            <a:fld id="{BF2FF362-675F-4E5C-8285-2E7E76DB6094}" type="datetime1">
              <a:rPr lang="en-US"/>
              <a:pPr>
                <a:defRPr/>
              </a:pPr>
              <a:t>12/4/2016</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latin typeface="Arial" charset="0"/>
                <a:cs typeface="Arial" charset="0"/>
              </a:defRPr>
            </a:lvl1pPr>
          </a:lstStyle>
          <a:p>
            <a:pPr>
              <a:defRPr/>
            </a:pPr>
            <a:r>
              <a:rPr lang="en-US"/>
              <a:t>Claire Harmon 2009</a:t>
            </a: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defRPr>
            </a:lvl1pPr>
          </a:lstStyle>
          <a:p>
            <a:fld id="{19292E9C-92A2-4F67-A528-D7CA62945A7D}" type="slidenum">
              <a:rPr lang="en-US" altLang="en-US"/>
              <a:pPr/>
              <a:t>‹#›</a:t>
            </a:fld>
            <a:endParaRPr lang="en-US" altLang="en-US"/>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hf sldNum="0" hdr="0" dt="0"/>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z="2000" dirty="0"/>
          </a:p>
          <a:p>
            <a:pPr eaLnBrk="1" fontAlgn="auto" hangingPunct="1">
              <a:spcAft>
                <a:spcPts val="0"/>
              </a:spcAft>
              <a:buFont typeface="Arial" pitchFamily="34" charset="0"/>
              <a:buNone/>
              <a:defRPr/>
            </a:pPr>
            <a:r>
              <a:rPr lang="en-US" sz="3600" dirty="0">
                <a:ea typeface="Verdana" pitchFamily="34" charset="0"/>
                <a:cs typeface="Verdana" pitchFamily="34" charset="0"/>
              </a:rPr>
              <a:t>What You need to know</a:t>
            </a:r>
          </a:p>
        </p:txBody>
      </p:sp>
      <p:sp>
        <p:nvSpPr>
          <p:cNvPr id="13315" name="Title 1"/>
          <p:cNvSpPr>
            <a:spLocks noGrp="1"/>
          </p:cNvSpPr>
          <p:nvPr>
            <p:ph type="ctrTitle"/>
          </p:nvPr>
        </p:nvSpPr>
        <p:spPr/>
        <p:txBody>
          <a:bodyPr/>
          <a:lstStyle/>
          <a:p>
            <a:pPr eaLnBrk="1" hangingPunct="1"/>
            <a:r>
              <a:rPr lang="en-US" altLang="en-US"/>
              <a:t>HA/H </a:t>
            </a:r>
            <a:br>
              <a:rPr lang="en-US" altLang="en-US"/>
            </a:br>
            <a:r>
              <a:rPr lang="en-US" altLang="en-US"/>
              <a:t>Knowledge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b="1">
                <a:solidFill>
                  <a:srgbClr val="7B9899"/>
                </a:solidFill>
              </a:rPr>
              <a:t>Parasites</a:t>
            </a:r>
            <a:endParaRPr lang="en-US" altLang="en-US">
              <a:solidFill>
                <a:srgbClr val="7B9899"/>
              </a:solidFill>
            </a:endParaRPr>
          </a:p>
        </p:txBody>
      </p:sp>
      <p:sp>
        <p:nvSpPr>
          <p:cNvPr id="22531" name="Content Placeholder 2"/>
          <p:cNvSpPr>
            <a:spLocks noGrp="1"/>
          </p:cNvSpPr>
          <p:nvPr>
            <p:ph sz="quarter" idx="1"/>
          </p:nvPr>
        </p:nvSpPr>
        <p:spPr>
          <a:xfrm>
            <a:off x="301625" y="1527175"/>
            <a:ext cx="8504238" cy="4572000"/>
          </a:xfrm>
        </p:spPr>
        <p:txBody>
          <a:bodyPr/>
          <a:lstStyle/>
          <a:p>
            <a:pPr eaLnBrk="1" hangingPunct="1">
              <a:buFont typeface="Arial" panose="020B0604020202020204" pitchFamily="34" charset="0"/>
              <a:buChar char="•"/>
            </a:pPr>
            <a:r>
              <a:rPr lang="en-US" altLang="en-US"/>
              <a:t>Describe parasite control measures for the horse, the barn and paddock.  </a:t>
            </a:r>
          </a:p>
          <a:p>
            <a:pPr eaLnBrk="1" hangingPunct="1">
              <a:buFont typeface="Arial" panose="020B0604020202020204" pitchFamily="34" charset="0"/>
              <a:buChar char="•"/>
            </a:pPr>
            <a:r>
              <a:rPr lang="en-US" altLang="en-US"/>
              <a:t>What method of de-worming do you use?  </a:t>
            </a:r>
          </a:p>
          <a:p>
            <a:pPr eaLnBrk="1" hangingPunct="1">
              <a:buFont typeface="Arial" panose="020B0604020202020204" pitchFamily="34" charset="0"/>
              <a:buChar char="•"/>
            </a:pPr>
            <a:r>
              <a:rPr lang="en-US" altLang="en-US"/>
              <a:t>Discuss drug classifications?  </a:t>
            </a:r>
          </a:p>
          <a:p>
            <a:pPr eaLnBrk="1" hangingPunct="1">
              <a:buFont typeface="Arial" panose="020B0604020202020204" pitchFamily="34" charset="0"/>
              <a:buChar char="•"/>
            </a:pPr>
            <a:r>
              <a:rPr lang="en-US" altLang="en-US"/>
              <a:t>Describe method of de-worming a new horse at the barn?  </a:t>
            </a:r>
          </a:p>
          <a:p>
            <a:pPr eaLnBrk="1" hangingPunct="1">
              <a:buFont typeface="Arial" panose="020B0604020202020204" pitchFamily="34" charset="0"/>
              <a:buChar char="•"/>
            </a:pPr>
            <a:r>
              <a:rPr lang="en-US" altLang="en-US"/>
              <a:t>What age groups are more at risk of parasites?  </a:t>
            </a:r>
          </a:p>
          <a:p>
            <a:pPr eaLnBrk="1" hangingPunct="1">
              <a:buFont typeface="Arial" panose="020B0604020202020204" pitchFamily="34" charset="0"/>
              <a:buChar char="•"/>
            </a:pPr>
            <a:r>
              <a:rPr lang="en-US" altLang="en-US"/>
              <a:t>What damage do parasites do to the various systems of the horse?   </a:t>
            </a:r>
          </a:p>
          <a:p>
            <a:pPr eaLnBrk="1" hangingPunct="1">
              <a:buFont typeface="Arial" panose="020B0604020202020204" pitchFamily="34" charset="0"/>
              <a:buChar char="•"/>
            </a:pPr>
            <a:endParaRPr lang="en-US" altLang="en-US"/>
          </a:p>
        </p:txBody>
      </p:sp>
      <p:sp>
        <p:nvSpPr>
          <p:cNvPr id="2253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04800" y="228600"/>
            <a:ext cx="8534400" cy="758825"/>
          </a:xfrm>
        </p:spPr>
        <p:txBody>
          <a:bodyPr/>
          <a:lstStyle/>
          <a:p>
            <a:pPr eaLnBrk="1" hangingPunct="1"/>
            <a:r>
              <a:rPr lang="en-US" altLang="en-US" b="1">
                <a:solidFill>
                  <a:srgbClr val="7B9899"/>
                </a:solidFill>
              </a:rPr>
              <a:t>Parasites </a:t>
            </a:r>
          </a:p>
        </p:txBody>
      </p:sp>
      <p:sp>
        <p:nvSpPr>
          <p:cNvPr id="23555" name="Content Placeholder 2"/>
          <p:cNvSpPr>
            <a:spLocks noGrp="1"/>
          </p:cNvSpPr>
          <p:nvPr>
            <p:ph sz="quarter" idx="1"/>
          </p:nvPr>
        </p:nvSpPr>
        <p:spPr>
          <a:xfrm>
            <a:off x="457200" y="1600200"/>
            <a:ext cx="8229600" cy="4876800"/>
          </a:xfrm>
        </p:spPr>
        <p:txBody>
          <a:bodyPr/>
          <a:lstStyle/>
          <a:p>
            <a:pPr eaLnBrk="1" hangingPunct="1">
              <a:buFont typeface="Arial" panose="020B0604020202020204" pitchFamily="34" charset="0"/>
              <a:buNone/>
            </a:pPr>
            <a:r>
              <a:rPr lang="en-US" altLang="en-US" sz="1600" b="1"/>
              <a:t>Large Strongyles (</a:t>
            </a:r>
            <a:r>
              <a:rPr lang="en-US" altLang="en-US" sz="1600" b="1" i="1"/>
              <a:t>Stongylus vulgaris, S. edentatus, S. equinus</a:t>
            </a:r>
            <a:r>
              <a:rPr lang="en-US" altLang="en-US" sz="1600" b="1"/>
              <a:t>), “blood worms”</a:t>
            </a:r>
          </a:p>
          <a:p>
            <a:pPr eaLnBrk="1" hangingPunct="1">
              <a:buFont typeface="Arial" panose="020B0604020202020204" pitchFamily="34" charset="0"/>
              <a:buChar char="•"/>
            </a:pPr>
            <a:r>
              <a:rPr lang="en-US" altLang="en-US" sz="1600"/>
              <a:t>General Info:  Fairly large (3/4 to 2 in. long).  Only </a:t>
            </a:r>
            <a:r>
              <a:rPr lang="en-US" altLang="en-US" sz="1600" i="1"/>
              <a:t>vulagaris</a:t>
            </a:r>
            <a:r>
              <a:rPr lang="en-US" altLang="en-US" sz="1600"/>
              <a:t> migrates through arteries.  </a:t>
            </a:r>
            <a:r>
              <a:rPr lang="en-US" altLang="en-US" sz="1600" i="1"/>
              <a:t>edentatus and equinus </a:t>
            </a:r>
            <a:r>
              <a:rPr lang="en-US" altLang="en-US" sz="1600"/>
              <a:t>migrate through liver, cause less damage.</a:t>
            </a:r>
          </a:p>
          <a:p>
            <a:pPr eaLnBrk="1" hangingPunct="1">
              <a:buFont typeface="Arial" panose="020B0604020202020204" pitchFamily="34" charset="0"/>
              <a:buChar char="•"/>
            </a:pPr>
            <a:r>
              <a:rPr lang="en-US" altLang="en-US" sz="1600"/>
              <a:t>Life Cycle (</a:t>
            </a:r>
            <a:r>
              <a:rPr lang="en-US" altLang="en-US" sz="1600" i="1"/>
              <a:t>S. vulgaris)</a:t>
            </a:r>
            <a:r>
              <a:rPr lang="en-US" altLang="en-US" sz="1600"/>
              <a:t>: </a:t>
            </a:r>
          </a:p>
          <a:p>
            <a:pPr lvl="1" eaLnBrk="1" hangingPunct="1">
              <a:buFont typeface="Arial" panose="020B0604020202020204" pitchFamily="34" charset="0"/>
              <a:buChar char="–"/>
            </a:pPr>
            <a:r>
              <a:rPr lang="en-US" altLang="en-US" sz="1600" b="1"/>
              <a:t>Adults live in cecum and produce eggs</a:t>
            </a:r>
          </a:p>
          <a:p>
            <a:pPr lvl="1" eaLnBrk="1" hangingPunct="1">
              <a:buFont typeface="Arial" panose="020B0604020202020204" pitchFamily="34" charset="0"/>
              <a:buChar char="–"/>
            </a:pPr>
            <a:r>
              <a:rPr lang="en-US" altLang="en-US" sz="1600" b="1"/>
              <a:t>Eggs passed in feces</a:t>
            </a:r>
          </a:p>
          <a:p>
            <a:pPr lvl="1" eaLnBrk="1" hangingPunct="1">
              <a:buFont typeface="Arial" panose="020B0604020202020204" pitchFamily="34" charset="0"/>
              <a:buChar char="–"/>
            </a:pPr>
            <a:r>
              <a:rPr lang="en-US" altLang="en-US" sz="1600" b="1"/>
              <a:t>Hatch and develop into infective larva which are ingested.</a:t>
            </a:r>
          </a:p>
          <a:p>
            <a:pPr lvl="1" eaLnBrk="1" hangingPunct="1">
              <a:buFont typeface="Arial" panose="020B0604020202020204" pitchFamily="34" charset="0"/>
              <a:buChar char="–"/>
            </a:pPr>
            <a:r>
              <a:rPr lang="en-US" altLang="en-US" sz="1600" b="1"/>
              <a:t>Pass to SI where they borrow into artery walls, eventually traveling via the arteries to the LI causing arteriole blockage on the way into the cecum</a:t>
            </a:r>
          </a:p>
          <a:p>
            <a:pPr lvl="1" eaLnBrk="1" hangingPunct="1">
              <a:buFont typeface="Arial" panose="020B0604020202020204" pitchFamily="34" charset="0"/>
              <a:buChar char="–"/>
            </a:pPr>
            <a:r>
              <a:rPr lang="en-US" altLang="en-US" sz="1600" b="1"/>
              <a:t>Larva develop into adults in the cecum</a:t>
            </a:r>
          </a:p>
          <a:p>
            <a:pPr eaLnBrk="1" hangingPunct="1">
              <a:buFont typeface="Arial" panose="020B0604020202020204" pitchFamily="34" charset="0"/>
              <a:buChar char="•"/>
            </a:pPr>
            <a:r>
              <a:rPr lang="en-US" altLang="en-US" sz="1600"/>
              <a:t>Damage Caused:</a:t>
            </a:r>
          </a:p>
          <a:p>
            <a:pPr lvl="1" eaLnBrk="1" hangingPunct="1">
              <a:buFont typeface="Arial" panose="020B0604020202020204" pitchFamily="34" charset="0"/>
              <a:buChar char="–"/>
            </a:pPr>
            <a:r>
              <a:rPr lang="en-US" altLang="en-US" sz="1600" b="1"/>
              <a:t>Arterial damage can lead to thromboembolic colic (portions of the intestine die due to lack of blood supply that has been compromised by migrating parasites)</a:t>
            </a:r>
          </a:p>
          <a:p>
            <a:pPr lvl="1" eaLnBrk="1" hangingPunct="1">
              <a:buFont typeface="Arial" panose="020B0604020202020204" pitchFamily="34" charset="0"/>
              <a:buChar char="–"/>
            </a:pPr>
            <a:r>
              <a:rPr lang="en-US" altLang="en-US" sz="1600" b="1"/>
              <a:t>Unthriftiness, anorexia, fever, enteritis, diarrhea</a:t>
            </a:r>
          </a:p>
          <a:p>
            <a:pPr lvl="1" eaLnBrk="1" hangingPunct="1">
              <a:buFont typeface="Arial" panose="020B0604020202020204" pitchFamily="34" charset="0"/>
              <a:buChar char="–"/>
            </a:pPr>
            <a:endParaRPr lang="en-US" altLang="en-US" sz="1600"/>
          </a:p>
        </p:txBody>
      </p:sp>
      <p:sp>
        <p:nvSpPr>
          <p:cNvPr id="2355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b="1">
                <a:solidFill>
                  <a:srgbClr val="7B9899"/>
                </a:solidFill>
              </a:rPr>
              <a:t>Stable Management</a:t>
            </a:r>
          </a:p>
        </p:txBody>
      </p:sp>
      <p:sp>
        <p:nvSpPr>
          <p:cNvPr id="3" name="Content Placeholder 2"/>
          <p:cNvSpPr>
            <a:spLocks noGrp="1"/>
          </p:cNvSpPr>
          <p:nvPr>
            <p:ph sz="quarter" idx="1"/>
          </p:nvPr>
        </p:nvSpPr>
        <p:spPr>
          <a:xfrm>
            <a:off x="301625" y="1527175"/>
            <a:ext cx="8504238" cy="4572000"/>
          </a:xfrm>
        </p:spPr>
        <p:txBody>
          <a:bodyPr rtlCol="0">
            <a:normAutofit fontScale="92500" lnSpcReduction="10000"/>
          </a:bodyPr>
          <a:lstStyle/>
          <a:p>
            <a:pPr marL="274320" indent="-274320" eaLnBrk="1" fontAlgn="auto" hangingPunct="1">
              <a:spcAft>
                <a:spcPts val="0"/>
              </a:spcAft>
              <a:buFont typeface="Arial" pitchFamily="34" charset="0"/>
              <a:buChar char="•"/>
              <a:defRPr/>
            </a:pPr>
            <a:r>
              <a:rPr lang="en-US" dirty="0"/>
              <a:t>The HA has sound knowledge of horses, their care and training.  </a:t>
            </a:r>
          </a:p>
          <a:p>
            <a:pPr marL="274320" indent="-274320" eaLnBrk="1" fontAlgn="auto" hangingPunct="1">
              <a:spcAft>
                <a:spcPts val="0"/>
              </a:spcAft>
              <a:buFont typeface="Arial" pitchFamily="34" charset="0"/>
              <a:buChar char="•"/>
              <a:defRPr/>
            </a:pPr>
            <a:r>
              <a:rPr lang="en-US" dirty="0"/>
              <a:t>They can teach Stable Management (and Mounted lessons).  </a:t>
            </a:r>
          </a:p>
          <a:p>
            <a:pPr marL="274320" indent="-274320" eaLnBrk="1" fontAlgn="auto" hangingPunct="1">
              <a:spcAft>
                <a:spcPts val="0"/>
              </a:spcAft>
              <a:buFont typeface="Arial" pitchFamily="34" charset="0"/>
              <a:buChar char="•"/>
              <a:defRPr/>
            </a:pPr>
            <a:r>
              <a:rPr lang="en-US" dirty="0"/>
              <a:t>They understand safety and emergency procedures.  </a:t>
            </a:r>
          </a:p>
          <a:p>
            <a:pPr marL="274320" indent="-274320" eaLnBrk="1" fontAlgn="auto" hangingPunct="1">
              <a:spcAft>
                <a:spcPts val="0"/>
              </a:spcAft>
              <a:buFont typeface="Arial" pitchFamily="34" charset="0"/>
              <a:buChar char="•"/>
              <a:defRPr/>
            </a:pPr>
            <a:r>
              <a:rPr lang="en-US" dirty="0"/>
              <a:t>The HA follow protocols to ensure the best outcome.  </a:t>
            </a:r>
          </a:p>
          <a:p>
            <a:pPr marL="274320" indent="-274320" eaLnBrk="1" fontAlgn="auto" hangingPunct="1">
              <a:spcAft>
                <a:spcPts val="0"/>
              </a:spcAft>
              <a:buFont typeface="Arial" pitchFamily="34" charset="0"/>
              <a:buChar char="•"/>
              <a:defRPr/>
            </a:pPr>
            <a:r>
              <a:rPr lang="en-US" dirty="0"/>
              <a:t>The HA is capable of running a barn including daily routine, training schedules, horse care and conditioning to ensure the wellness of the horse and riders.  </a:t>
            </a:r>
          </a:p>
          <a:p>
            <a:pPr marL="274320" indent="-274320" eaLnBrk="1" fontAlgn="auto" hangingPunct="1">
              <a:spcAft>
                <a:spcPts val="0"/>
              </a:spcAft>
              <a:buFont typeface="Arial" pitchFamily="34" charset="0"/>
              <a:buChar char="•"/>
              <a:defRPr/>
            </a:pPr>
            <a:r>
              <a:rPr lang="en-US" dirty="0"/>
              <a:t>Under supervision the HA can manage the barn to include orders, receipts and basic budget items.   </a:t>
            </a:r>
          </a:p>
          <a:p>
            <a:pPr marL="274320" indent="-274320" eaLnBrk="1" fontAlgn="auto" hangingPunct="1">
              <a:spcAft>
                <a:spcPts val="0"/>
              </a:spcAft>
              <a:buFont typeface="Arial" pitchFamily="34" charset="0"/>
              <a:buChar char="•"/>
              <a:defRPr/>
            </a:pPr>
            <a:endParaRPr lang="en-US" dirty="0"/>
          </a:p>
        </p:txBody>
      </p:sp>
      <p:sp>
        <p:nvSpPr>
          <p:cNvPr id="2458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ormAutofit/>
          </a:bodyPr>
          <a:lstStyle/>
          <a:p>
            <a:pPr eaLnBrk="1" fontAlgn="auto" hangingPunct="1">
              <a:spcAft>
                <a:spcPts val="0"/>
              </a:spcAft>
              <a:defRPr/>
            </a:pPr>
            <a:r>
              <a:rPr lang="en-US" b="1" dirty="0"/>
              <a:t>Stable Management Cont</a:t>
            </a:r>
            <a:r>
              <a:rPr lang="en-US" dirty="0"/>
              <a:t>.</a:t>
            </a:r>
          </a:p>
        </p:txBody>
      </p:sp>
      <p:sp>
        <p:nvSpPr>
          <p:cNvPr id="25603" name="Content Placeholder 2"/>
          <p:cNvSpPr>
            <a:spLocks noGrp="1"/>
          </p:cNvSpPr>
          <p:nvPr>
            <p:ph sz="quarter" idx="1"/>
          </p:nvPr>
        </p:nvSpPr>
        <p:spPr>
          <a:xfrm>
            <a:off x="457200" y="1447800"/>
            <a:ext cx="8229600" cy="5029200"/>
          </a:xfrm>
        </p:spPr>
        <p:txBody>
          <a:bodyPr/>
          <a:lstStyle/>
          <a:p>
            <a:pPr eaLnBrk="1" hangingPunct="1">
              <a:buFont typeface="Arial" panose="020B0604020202020204" pitchFamily="34" charset="0"/>
              <a:buChar char="•"/>
            </a:pPr>
            <a:r>
              <a:rPr lang="en-US" altLang="en-US" sz="1800"/>
              <a:t>What is the purpose of barn </a:t>
            </a:r>
            <a:r>
              <a:rPr lang="en-US" altLang="en-US" sz="1800" b="1"/>
              <a:t>checks</a:t>
            </a:r>
            <a:r>
              <a:rPr lang="en-US" altLang="en-US" sz="1800"/>
              <a:t>?  </a:t>
            </a:r>
          </a:p>
          <a:p>
            <a:pPr eaLnBrk="1" hangingPunct="1">
              <a:buFont typeface="Arial" panose="020B0604020202020204" pitchFamily="34" charset="0"/>
              <a:buChar char="•"/>
            </a:pPr>
            <a:r>
              <a:rPr lang="en-US" altLang="en-US" sz="1800"/>
              <a:t>Discuss the reasons for a.m. &amp; p.m. inspection.  </a:t>
            </a:r>
          </a:p>
          <a:p>
            <a:pPr eaLnBrk="1" hangingPunct="1">
              <a:buFont typeface="Arial" panose="020B0604020202020204" pitchFamily="34" charset="0"/>
              <a:buChar char="•"/>
            </a:pPr>
            <a:r>
              <a:rPr lang="en-US" altLang="en-US" sz="1800"/>
              <a:t>How do these checks provide information about the horses health and safety?</a:t>
            </a:r>
          </a:p>
          <a:p>
            <a:pPr eaLnBrk="1" hangingPunct="1">
              <a:buFont typeface="Wingdings 2" panose="05020102010507070707" pitchFamily="18" charset="2"/>
              <a:buNone/>
            </a:pPr>
            <a:endParaRPr lang="en-US" altLang="en-US" sz="1800"/>
          </a:p>
          <a:p>
            <a:pPr eaLnBrk="1" hangingPunct="1">
              <a:buFont typeface="Arial" panose="020B0604020202020204" pitchFamily="34" charset="0"/>
              <a:buChar char="•"/>
            </a:pPr>
            <a:r>
              <a:rPr lang="en-US" altLang="en-US" sz="1800"/>
              <a:t>Describe a method to assist a horse that is </a:t>
            </a:r>
            <a:r>
              <a:rPr lang="en-US" altLang="en-US" sz="1800" b="1"/>
              <a:t>cast</a:t>
            </a:r>
            <a:r>
              <a:rPr lang="en-US" altLang="en-US" sz="1800"/>
              <a:t> in the stall?  </a:t>
            </a:r>
          </a:p>
          <a:p>
            <a:pPr eaLnBrk="1" hangingPunct="1">
              <a:buFont typeface="Arial" panose="020B0604020202020204" pitchFamily="34" charset="0"/>
              <a:buChar char="•"/>
            </a:pPr>
            <a:r>
              <a:rPr lang="en-US" altLang="en-US" sz="1800"/>
              <a:t>How can you prevent a horse being cast? </a:t>
            </a:r>
          </a:p>
          <a:p>
            <a:pPr eaLnBrk="1" hangingPunct="1">
              <a:buFont typeface="Arial" panose="020B0604020202020204" pitchFamily="34" charset="0"/>
              <a:buChar char="•"/>
            </a:pPr>
            <a:r>
              <a:rPr lang="en-US" altLang="en-US" sz="1800"/>
              <a:t>Describe a horse in </a:t>
            </a:r>
            <a:r>
              <a:rPr lang="en-US" altLang="en-US" sz="1800" b="1"/>
              <a:t>poor condition</a:t>
            </a:r>
            <a:r>
              <a:rPr lang="en-US" altLang="en-US" sz="1800"/>
              <a:t>.  </a:t>
            </a:r>
          </a:p>
          <a:p>
            <a:pPr eaLnBrk="1" hangingPunct="1">
              <a:buFont typeface="Arial" panose="020B0604020202020204" pitchFamily="34" charset="0"/>
              <a:buChar char="•"/>
            </a:pPr>
            <a:r>
              <a:rPr lang="en-US" altLang="en-US" sz="1800"/>
              <a:t>What are causes of poor condition?  </a:t>
            </a:r>
          </a:p>
          <a:p>
            <a:pPr eaLnBrk="1" hangingPunct="1">
              <a:buFont typeface="Arial" panose="020B0604020202020204" pitchFamily="34" charset="0"/>
              <a:buChar char="•"/>
            </a:pPr>
            <a:r>
              <a:rPr lang="en-US" altLang="en-US" sz="1800"/>
              <a:t>What are the corrective actions depending on the cause of poor condition?  </a:t>
            </a:r>
          </a:p>
          <a:p>
            <a:pPr eaLnBrk="1" hangingPunct="1">
              <a:buFont typeface="Wingdings 2" panose="05020102010507070707" pitchFamily="18" charset="2"/>
              <a:buNone/>
            </a:pPr>
            <a:endParaRPr lang="en-US" altLang="en-US" sz="1800"/>
          </a:p>
          <a:p>
            <a:pPr eaLnBrk="1" hangingPunct="1">
              <a:buFont typeface="Arial" panose="020B0604020202020204" pitchFamily="34" charset="0"/>
              <a:buChar char="•"/>
            </a:pPr>
            <a:r>
              <a:rPr lang="en-US" altLang="en-US" sz="1800"/>
              <a:t>Describe methods of </a:t>
            </a:r>
            <a:r>
              <a:rPr lang="en-US" altLang="en-US" sz="1800" b="1"/>
              <a:t>disease</a:t>
            </a:r>
            <a:r>
              <a:rPr lang="en-US" altLang="en-US" sz="1800"/>
              <a:t> prevention.  </a:t>
            </a:r>
          </a:p>
          <a:p>
            <a:pPr eaLnBrk="1" hangingPunct="1">
              <a:buFont typeface="Arial" panose="020B0604020202020204" pitchFamily="34" charset="0"/>
              <a:buChar char="•"/>
            </a:pPr>
            <a:r>
              <a:rPr lang="en-US" altLang="en-US" sz="1800"/>
              <a:t>What are some best practices that ensure proper health maintenance?   </a:t>
            </a:r>
          </a:p>
          <a:p>
            <a:pPr eaLnBrk="1" hangingPunct="1">
              <a:buFont typeface="Arial" panose="020B0604020202020204" pitchFamily="34" charset="0"/>
              <a:buChar char="•"/>
            </a:pPr>
            <a:r>
              <a:rPr lang="en-US" altLang="en-US" sz="1800"/>
              <a:t>How can you prevent the spread of a contagious disease?  What stable management protocols are effective to contain the disease?</a:t>
            </a:r>
          </a:p>
          <a:p>
            <a:pPr eaLnBrk="1" hangingPunct="1">
              <a:buFont typeface="Arial" panose="020B0604020202020204" pitchFamily="34" charset="0"/>
              <a:buNone/>
            </a:pPr>
            <a:r>
              <a:rPr lang="en-US" altLang="en-US" sz="1800"/>
              <a:t>   </a:t>
            </a:r>
          </a:p>
          <a:p>
            <a:pPr eaLnBrk="1" hangingPunct="1">
              <a:buFont typeface="Arial" panose="020B0604020202020204" pitchFamily="34" charset="0"/>
              <a:buChar char="•"/>
            </a:pPr>
            <a:endParaRPr lang="en-US" altLang="en-US" sz="1800"/>
          </a:p>
        </p:txBody>
      </p:sp>
      <p:sp>
        <p:nvSpPr>
          <p:cNvPr id="2560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br>
              <a:rPr lang="en-US" b="1" u="sng" dirty="0"/>
            </a:br>
            <a:br>
              <a:rPr lang="en-US" b="1" u="sng" dirty="0"/>
            </a:br>
            <a:r>
              <a:rPr lang="en-US" b="1" dirty="0"/>
              <a:t> </a:t>
            </a:r>
            <a:br>
              <a:rPr lang="en-US" dirty="0"/>
            </a:br>
            <a:r>
              <a:rPr lang="en-US" b="1" dirty="0"/>
              <a:t>Nutrition</a:t>
            </a:r>
          </a:p>
        </p:txBody>
      </p:sp>
      <p:sp>
        <p:nvSpPr>
          <p:cNvPr id="26627" name="Content Placeholder 2"/>
          <p:cNvSpPr>
            <a:spLocks noGrp="1"/>
          </p:cNvSpPr>
          <p:nvPr>
            <p:ph sz="quarter" idx="1"/>
          </p:nvPr>
        </p:nvSpPr>
        <p:spPr>
          <a:xfrm>
            <a:off x="301625" y="1527175"/>
            <a:ext cx="8504238" cy="4572000"/>
          </a:xfrm>
        </p:spPr>
        <p:txBody>
          <a:bodyPr/>
          <a:lstStyle/>
          <a:p>
            <a:pPr eaLnBrk="1" hangingPunct="1">
              <a:buFont typeface="Arial" panose="020B0604020202020204" pitchFamily="34" charset="0"/>
              <a:buChar char="•"/>
            </a:pPr>
            <a:r>
              <a:rPr lang="en-US" altLang="en-US"/>
              <a:t>Know the basic of how to balance a ration: 1 ½ to 3% of body weight, 60%-40% to 70%-30% concentrates to roughage.</a:t>
            </a:r>
          </a:p>
          <a:p>
            <a:pPr eaLnBrk="1" hangingPunct="1">
              <a:buFont typeface="Arial" panose="020B0604020202020204" pitchFamily="34" charset="0"/>
              <a:buChar char="•"/>
            </a:pPr>
            <a:r>
              <a:rPr lang="en-US" altLang="en-US"/>
              <a:t>Know about supplements how to feed and dangers.</a:t>
            </a:r>
          </a:p>
          <a:p>
            <a:pPr eaLnBrk="1" hangingPunct="1">
              <a:buFont typeface="Arial" panose="020B0604020202020204" pitchFamily="34" charset="0"/>
              <a:buChar char="•"/>
            </a:pPr>
            <a:r>
              <a:rPr lang="en-US" altLang="en-US"/>
              <a:t>Discuss feeding in relation to conditioning.</a:t>
            </a:r>
          </a:p>
          <a:p>
            <a:r>
              <a:rPr lang="en-US" altLang="en-US"/>
              <a:t>Proteins are the building blocks of the body, name some major proteins and their function.</a:t>
            </a:r>
          </a:p>
          <a:p>
            <a:r>
              <a:rPr lang="en-US" altLang="en-US"/>
              <a:t>Know about protein percentages in relation to age of horse.</a:t>
            </a:r>
          </a:p>
          <a:p>
            <a:endParaRPr lang="en-US" altLang="en-US"/>
          </a:p>
        </p:txBody>
      </p:sp>
      <p:sp>
        <p:nvSpPr>
          <p:cNvPr id="2662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Nutrition</a:t>
            </a:r>
            <a:endParaRPr lang="en-US" dirty="0"/>
          </a:p>
        </p:txBody>
      </p:sp>
      <p:sp>
        <p:nvSpPr>
          <p:cNvPr id="27651" name="Content Placeholder 2"/>
          <p:cNvSpPr>
            <a:spLocks noGrp="1"/>
          </p:cNvSpPr>
          <p:nvPr>
            <p:ph sz="quarter" idx="1"/>
          </p:nvPr>
        </p:nvSpPr>
        <p:spPr>
          <a:xfrm>
            <a:off x="301625" y="1527175"/>
            <a:ext cx="8504238" cy="4572000"/>
          </a:xfrm>
        </p:spPr>
        <p:txBody>
          <a:bodyPr/>
          <a:lstStyle/>
          <a:p>
            <a:r>
              <a:rPr lang="en-US" altLang="en-US"/>
              <a:t>Vitamins and minerals know names and functions, (major minerals, exceeds if can name macro). </a:t>
            </a:r>
          </a:p>
          <a:p>
            <a:r>
              <a:rPr lang="en-US" altLang="en-US"/>
              <a:t>Discuss Calcium/Phos. Ratio</a:t>
            </a:r>
          </a:p>
          <a:p>
            <a:r>
              <a:rPr lang="en-US" altLang="en-US"/>
              <a:t>Know why the horses listed on the standard are feed and why that would be important.</a:t>
            </a:r>
          </a:p>
          <a:p>
            <a:pPr eaLnBrk="1" hangingPunct="1">
              <a:buFont typeface="Arial" panose="020B0604020202020204" pitchFamily="34" charset="0"/>
              <a:buChar char="•"/>
            </a:pPr>
            <a:endParaRPr lang="en-US" altLang="en-US"/>
          </a:p>
          <a:p>
            <a:pPr eaLnBrk="1" hangingPunct="1">
              <a:buFont typeface="Arial" panose="020B0604020202020204" pitchFamily="34" charset="0"/>
              <a:buNone/>
            </a:pPr>
            <a:endParaRPr lang="en-US" altLang="en-US"/>
          </a:p>
          <a:p>
            <a:endParaRPr lang="en-US" altLang="en-US"/>
          </a:p>
        </p:txBody>
      </p:sp>
      <p:sp>
        <p:nvSpPr>
          <p:cNvPr id="2765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Systems and Diseases</a:t>
            </a:r>
          </a:p>
        </p:txBody>
      </p:sp>
      <p:sp>
        <p:nvSpPr>
          <p:cNvPr id="28675" name="Content Placeholder 2"/>
          <p:cNvSpPr>
            <a:spLocks noGrp="1"/>
          </p:cNvSpPr>
          <p:nvPr>
            <p:ph sz="quarter" idx="1"/>
          </p:nvPr>
        </p:nvSpPr>
        <p:spPr>
          <a:xfrm>
            <a:off x="301625" y="1527175"/>
            <a:ext cx="8504238" cy="4572000"/>
          </a:xfrm>
        </p:spPr>
        <p:txBody>
          <a:bodyPr/>
          <a:lstStyle/>
          <a:p>
            <a:r>
              <a:rPr lang="en-US" altLang="en-US" b="1"/>
              <a:t>Respiratory</a:t>
            </a:r>
            <a:r>
              <a:rPr lang="en-US" altLang="en-US"/>
              <a:t>:  Nostril, alar fold, nasal turbinates (bonus = concha and meati), sinuses that are in the skull, nasopharynx, epiglottis, larynx, trachea, bronchi, bronchioles, alveoli; lungs covered by pleura, role of diaphragm. This would be the ideal list for the anatomy.  I would say most candidates get 75-80% of it.</a:t>
            </a:r>
          </a:p>
          <a:p>
            <a:endParaRPr lang="en-US" altLang="en-US"/>
          </a:p>
        </p:txBody>
      </p:sp>
      <p:sp>
        <p:nvSpPr>
          <p:cNvPr id="2867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Systems and Diseases</a:t>
            </a:r>
          </a:p>
        </p:txBody>
      </p:sp>
      <p:sp>
        <p:nvSpPr>
          <p:cNvPr id="29699" name="Content Placeholder 2"/>
          <p:cNvSpPr>
            <a:spLocks noGrp="1"/>
          </p:cNvSpPr>
          <p:nvPr>
            <p:ph sz="quarter" idx="1"/>
          </p:nvPr>
        </p:nvSpPr>
        <p:spPr>
          <a:xfrm>
            <a:off x="301625" y="1527175"/>
            <a:ext cx="8504238" cy="4572000"/>
          </a:xfrm>
        </p:spPr>
        <p:txBody>
          <a:bodyPr/>
          <a:lstStyle/>
          <a:p>
            <a:pPr>
              <a:buFont typeface="Wingdings 2" panose="05020102010507070707" pitchFamily="18" charset="2"/>
              <a:buNone/>
            </a:pPr>
            <a:r>
              <a:rPr lang="en-US" altLang="en-US" sz="2400" b="1"/>
              <a:t>Heaves</a:t>
            </a:r>
          </a:p>
          <a:p>
            <a:r>
              <a:rPr lang="en-US" altLang="en-US" sz="2400"/>
              <a:t>Causative Agent:  Inflammation of airway, usually allergic component:  non-contagious</a:t>
            </a:r>
          </a:p>
          <a:p>
            <a:r>
              <a:rPr lang="en-US" altLang="en-US" sz="2400"/>
              <a:t>Signs:  Coughing during exercise, during feeding, or in certain environments; increased resp. rate, heave line in chronic cases, increased expiratory effort (double exhale), exercise intolerance</a:t>
            </a:r>
          </a:p>
          <a:p>
            <a:r>
              <a:rPr lang="en-US" altLang="en-US" sz="2400"/>
              <a:t>Care:  Remove cause, change environment; steroids, clenbuterol (prescribed by vet), albuterol (prescribed by vet)</a:t>
            </a:r>
          </a:p>
          <a:p>
            <a:r>
              <a:rPr lang="en-US" altLang="en-US" sz="2400"/>
              <a:t>Recent Events:  Now called recurrent airway disease</a:t>
            </a:r>
          </a:p>
          <a:p>
            <a:endParaRPr lang="en-US" altLang="en-US" sz="2400"/>
          </a:p>
        </p:txBody>
      </p:sp>
      <p:sp>
        <p:nvSpPr>
          <p:cNvPr id="2970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Systems and Diseases</a:t>
            </a:r>
          </a:p>
        </p:txBody>
      </p:sp>
      <p:sp>
        <p:nvSpPr>
          <p:cNvPr id="30723" name="Content Placeholder 2"/>
          <p:cNvSpPr>
            <a:spLocks noGrp="1"/>
          </p:cNvSpPr>
          <p:nvPr>
            <p:ph sz="quarter" idx="1"/>
          </p:nvPr>
        </p:nvSpPr>
        <p:spPr>
          <a:xfrm>
            <a:off x="301625" y="1527175"/>
            <a:ext cx="8504238" cy="4572000"/>
          </a:xfrm>
        </p:spPr>
        <p:txBody>
          <a:bodyPr/>
          <a:lstStyle/>
          <a:p>
            <a:pPr>
              <a:buFont typeface="Wingdings 2" panose="05020102010507070707" pitchFamily="18" charset="2"/>
              <a:buNone/>
            </a:pPr>
            <a:r>
              <a:rPr lang="en-US" altLang="en-US" sz="2400" b="1"/>
              <a:t>EVA</a:t>
            </a:r>
          </a:p>
          <a:p>
            <a:r>
              <a:rPr lang="en-US" altLang="en-US" sz="2400"/>
              <a:t>Causative Agent: Arteritis virus:  respiratory or venereal transmission</a:t>
            </a:r>
          </a:p>
          <a:p>
            <a:r>
              <a:rPr lang="en-US" altLang="en-US" sz="2400"/>
              <a:t>Signs:  Limb edema (arterial inflammation), fever, nasal discharge, conjunctivitis &amp; rhinitis, depression, abortion (5-10 mo), carrier stallions</a:t>
            </a:r>
          </a:p>
          <a:p>
            <a:r>
              <a:rPr lang="en-US" altLang="en-US" sz="2400"/>
              <a:t>Care:  Isolate as very contagious</a:t>
            </a:r>
          </a:p>
          <a:p>
            <a:r>
              <a:rPr lang="en-US" altLang="en-US" sz="2400"/>
              <a:t>Exceeds Info:  impact on importing breeding animals, usually not vaccinated against unless outbreaks occur.</a:t>
            </a:r>
          </a:p>
          <a:p>
            <a:endParaRPr lang="en-US" altLang="en-US" sz="2400"/>
          </a:p>
        </p:txBody>
      </p:sp>
      <p:sp>
        <p:nvSpPr>
          <p:cNvPr id="3072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Special Care</a:t>
            </a:r>
          </a:p>
        </p:txBody>
      </p:sp>
      <p:sp>
        <p:nvSpPr>
          <p:cNvPr id="31747" name="Content Placeholder 2"/>
          <p:cNvSpPr>
            <a:spLocks noGrp="1"/>
          </p:cNvSpPr>
          <p:nvPr>
            <p:ph sz="quarter" idx="1"/>
          </p:nvPr>
        </p:nvSpPr>
        <p:spPr>
          <a:xfrm>
            <a:off x="301625" y="1527175"/>
            <a:ext cx="8504238" cy="4572000"/>
          </a:xfrm>
        </p:spPr>
        <p:txBody>
          <a:bodyPr/>
          <a:lstStyle/>
          <a:p>
            <a:pPr>
              <a:buFont typeface="Wingdings 2" panose="05020102010507070707" pitchFamily="18" charset="2"/>
              <a:buNone/>
            </a:pPr>
            <a:r>
              <a:rPr lang="en-US" altLang="en-US" b="1"/>
              <a:t>Non-steroidal Anti-inflammatories (NSAIDS)</a:t>
            </a:r>
            <a:endParaRPr lang="en-US" altLang="en-US"/>
          </a:p>
          <a:p>
            <a:pPr>
              <a:buFont typeface="Wingdings 2" panose="05020102010507070707" pitchFamily="18" charset="2"/>
              <a:buNone/>
            </a:pPr>
            <a:r>
              <a:rPr lang="en-US" altLang="en-US"/>
              <a:t>Phenylbutazone (Butazolidan, Bute)</a:t>
            </a:r>
          </a:p>
          <a:p>
            <a:r>
              <a:rPr lang="en-US" altLang="en-US"/>
              <a:t>Administration Orally: Up to 2 g once daily or 1 g twice daily in 1000 lb horse</a:t>
            </a:r>
          </a:p>
          <a:p>
            <a:r>
              <a:rPr lang="en-US" altLang="en-US"/>
              <a:t>Giving more than recommended dose does not increase effect</a:t>
            </a:r>
          </a:p>
          <a:p>
            <a:r>
              <a:rPr lang="en-US" altLang="en-US"/>
              <a:t>Takes ~2 hours to effect if give orally, lasts ~12 hours</a:t>
            </a:r>
          </a:p>
          <a:p>
            <a:r>
              <a:rPr lang="en-US" altLang="en-US"/>
              <a:t>IV:  Must be IN vein!  (usually 200 mg/ml) 2 g = 10 ml for 1000 lb horse NEVER IM</a:t>
            </a:r>
          </a:p>
        </p:txBody>
      </p:sp>
      <p:sp>
        <p:nvSpPr>
          <p:cNvPr id="3174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685800"/>
          </a:xfrm>
        </p:spPr>
        <p:txBody>
          <a:bodyPr rtlCol="0">
            <a:normAutofit/>
          </a:bodyPr>
          <a:lstStyle/>
          <a:p>
            <a:pPr eaLnBrk="1" fontAlgn="auto" hangingPunct="1">
              <a:spcAft>
                <a:spcPts val="0"/>
              </a:spcAft>
              <a:defRPr/>
            </a:pPr>
            <a:r>
              <a:rPr lang="en-US" sz="1800" b="1" dirty="0"/>
              <a:t>Conformation and Lameness</a:t>
            </a:r>
            <a:br>
              <a:rPr lang="en-US" sz="1800" b="1" dirty="0"/>
            </a:br>
            <a:r>
              <a:rPr lang="en-US" sz="1800" b="1" dirty="0"/>
              <a:t>Discuss Lameness associated with conformation faults.  </a:t>
            </a:r>
            <a:endParaRPr lang="en-US" sz="3200" b="1" dirty="0"/>
          </a:p>
        </p:txBody>
      </p:sp>
      <p:sp>
        <p:nvSpPr>
          <p:cNvPr id="14339" name="Content Placeholder 2"/>
          <p:cNvSpPr>
            <a:spLocks noGrp="1"/>
          </p:cNvSpPr>
          <p:nvPr>
            <p:ph sz="quarter" idx="1"/>
          </p:nvPr>
        </p:nvSpPr>
        <p:spPr>
          <a:xfrm>
            <a:off x="301625" y="1527175"/>
            <a:ext cx="8504238" cy="4572000"/>
          </a:xfrm>
        </p:spPr>
        <p:txBody>
          <a:bodyPr/>
          <a:lstStyle/>
          <a:p>
            <a:pPr eaLnBrk="1" hangingPunct="1">
              <a:buFont typeface="Wingdings 2" panose="05020102010507070707" pitchFamily="18" charset="2"/>
              <a:buNone/>
            </a:pPr>
            <a:endParaRPr lang="en-US" altLang="en-US" sz="2000"/>
          </a:p>
          <a:p>
            <a:pPr eaLnBrk="1" hangingPunct="1">
              <a:buFont typeface="Wingdings 2" panose="05020102010507070707" pitchFamily="18" charset="2"/>
              <a:buNone/>
            </a:pPr>
            <a:r>
              <a:rPr lang="en-US" altLang="en-US" sz="2000"/>
              <a:t>Include best uses and limitations of horses with listed conformation faults.</a:t>
            </a:r>
            <a:br>
              <a:rPr lang="en-US" altLang="en-US" sz="2000"/>
            </a:br>
            <a:endParaRPr lang="en-US" altLang="en-US" sz="2000"/>
          </a:p>
          <a:p>
            <a:pPr eaLnBrk="1" hangingPunct="1">
              <a:buFont typeface="Wingdings 2" panose="05020102010507070707" pitchFamily="18" charset="2"/>
              <a:buNone/>
            </a:pPr>
            <a:r>
              <a:rPr lang="en-US" altLang="en-US" sz="2000"/>
              <a:t>Base Wide:</a:t>
            </a:r>
          </a:p>
          <a:p>
            <a:pPr eaLnBrk="1" hangingPunct="1">
              <a:buFont typeface="Arial" panose="020B0604020202020204" pitchFamily="34" charset="0"/>
              <a:buChar char="•"/>
            </a:pPr>
            <a:r>
              <a:rPr lang="en-US" altLang="en-US" sz="2000" i="1"/>
              <a:t>When viewed from the front, horse’s feet stand to the outside (wider) than the plumb line. Often seen in horses with a narrow chest, a horse that is base wide will incur added stress on the inside of its leg and foot. It can lead to lameness resulting from medial ringbone and/or sidebone and can cause hoof balance problems because a base wide horse lands and bears more weight on the inside of the foot. Although not considered a lameness in can lead to medial windpuffs. Best use and limitation depends on the severity of the fault, many horses with this fault can have a variety of athletic careers. </a:t>
            </a:r>
            <a:endParaRPr lang="en-US" altLang="en-US" sz="2000"/>
          </a:p>
        </p:txBody>
      </p:sp>
      <p:sp>
        <p:nvSpPr>
          <p:cNvPr id="1434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Special Care</a:t>
            </a:r>
          </a:p>
        </p:txBody>
      </p:sp>
      <p:sp>
        <p:nvSpPr>
          <p:cNvPr id="32771" name="Content Placeholder 2"/>
          <p:cNvSpPr>
            <a:spLocks noGrp="1"/>
          </p:cNvSpPr>
          <p:nvPr>
            <p:ph sz="quarter" idx="1"/>
          </p:nvPr>
        </p:nvSpPr>
        <p:spPr>
          <a:xfrm>
            <a:off x="301625" y="1527175"/>
            <a:ext cx="8504238" cy="4572000"/>
          </a:xfrm>
        </p:spPr>
        <p:txBody>
          <a:bodyPr/>
          <a:lstStyle/>
          <a:p>
            <a:pPr>
              <a:buFont typeface="Wingdings 2" panose="05020102010507070707" pitchFamily="18" charset="2"/>
              <a:buNone/>
            </a:pPr>
            <a:r>
              <a:rPr lang="en-US" altLang="en-US" b="1"/>
              <a:t>Bute Cont.</a:t>
            </a:r>
          </a:p>
          <a:p>
            <a:pPr>
              <a:buFont typeface="Wingdings 2" panose="05020102010507070707" pitchFamily="18" charset="2"/>
              <a:buNone/>
            </a:pPr>
            <a:r>
              <a:rPr lang="en-US" altLang="en-US"/>
              <a:t>Uses:</a:t>
            </a:r>
          </a:p>
          <a:p>
            <a:r>
              <a:rPr lang="en-US" altLang="en-US"/>
              <a:t>Relief of musculoskeletal pain </a:t>
            </a:r>
          </a:p>
          <a:p>
            <a:pPr>
              <a:buFont typeface="Wingdings 2" panose="05020102010507070707" pitchFamily="18" charset="2"/>
              <a:buNone/>
            </a:pPr>
            <a:r>
              <a:rPr lang="en-US" altLang="en-US"/>
              <a:t>Possible Hazards:  With chronic use</a:t>
            </a:r>
          </a:p>
          <a:p>
            <a:r>
              <a:rPr lang="en-US" altLang="en-US"/>
              <a:t>Bad if given outside of the vein</a:t>
            </a:r>
          </a:p>
          <a:p>
            <a:r>
              <a:rPr lang="en-US" altLang="en-US"/>
              <a:t>GI ulceration: stomach, right dorsal colon</a:t>
            </a:r>
          </a:p>
          <a:p>
            <a:r>
              <a:rPr lang="en-US" altLang="en-US"/>
              <a:t>Kidney damage in dehydrated animals</a:t>
            </a:r>
          </a:p>
          <a:p>
            <a:endParaRPr lang="en-US" altLang="en-US"/>
          </a:p>
          <a:p>
            <a:endParaRPr lang="en-US" altLang="en-US"/>
          </a:p>
        </p:txBody>
      </p:sp>
      <p:sp>
        <p:nvSpPr>
          <p:cNvPr id="3277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Special Care</a:t>
            </a:r>
          </a:p>
        </p:txBody>
      </p:sp>
      <p:sp>
        <p:nvSpPr>
          <p:cNvPr id="33795" name="Content Placeholder 2"/>
          <p:cNvSpPr>
            <a:spLocks noGrp="1"/>
          </p:cNvSpPr>
          <p:nvPr>
            <p:ph sz="quarter" idx="1"/>
          </p:nvPr>
        </p:nvSpPr>
        <p:spPr>
          <a:xfrm>
            <a:off x="301625" y="1527175"/>
            <a:ext cx="8504238" cy="4572000"/>
          </a:xfrm>
        </p:spPr>
        <p:txBody>
          <a:bodyPr/>
          <a:lstStyle/>
          <a:p>
            <a:pPr>
              <a:buFont typeface="Wingdings 2" panose="05020102010507070707" pitchFamily="18" charset="2"/>
              <a:buNone/>
            </a:pPr>
            <a:r>
              <a:rPr lang="en-US" altLang="en-US" b="1"/>
              <a:t>Steroidal Anti-inflammatory</a:t>
            </a:r>
            <a:endParaRPr lang="en-US" altLang="en-US"/>
          </a:p>
          <a:p>
            <a:pPr>
              <a:buFont typeface="Wingdings 2" panose="05020102010507070707" pitchFamily="18" charset="2"/>
              <a:buNone/>
            </a:pPr>
            <a:r>
              <a:rPr lang="en-US" altLang="en-US"/>
              <a:t>Dexamethasone (Azium)</a:t>
            </a:r>
          </a:p>
          <a:p>
            <a:r>
              <a:rPr lang="en-US" altLang="en-US"/>
              <a:t>Administration: IV, IM, orally:  up to .2 mg/kg (this is a pretty high dose), usually 20mg in 1000 lb horse</a:t>
            </a:r>
          </a:p>
          <a:p>
            <a:r>
              <a:rPr lang="en-US" altLang="en-US"/>
              <a:t>**Concentration varies quite a bit by brand so READ label to figure out mgl/ml</a:t>
            </a:r>
          </a:p>
          <a:p>
            <a:pPr>
              <a:buFont typeface="Wingdings 2" panose="05020102010507070707" pitchFamily="18" charset="2"/>
              <a:buNone/>
            </a:pPr>
            <a:r>
              <a:rPr lang="en-US" altLang="en-US"/>
              <a:t>Uses:</a:t>
            </a:r>
          </a:p>
          <a:p>
            <a:r>
              <a:rPr lang="en-US" altLang="en-US"/>
              <a:t>Fast-acting anti-inflammatory on every tissue in body</a:t>
            </a:r>
          </a:p>
          <a:p>
            <a:r>
              <a:rPr lang="en-US" altLang="en-US"/>
              <a:t>Often used for allergic reactions, heaves</a:t>
            </a:r>
          </a:p>
        </p:txBody>
      </p:sp>
      <p:sp>
        <p:nvSpPr>
          <p:cNvPr id="3379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Special Care</a:t>
            </a:r>
          </a:p>
        </p:txBody>
      </p:sp>
      <p:sp>
        <p:nvSpPr>
          <p:cNvPr id="34819" name="Content Placeholder 2"/>
          <p:cNvSpPr>
            <a:spLocks noGrp="1"/>
          </p:cNvSpPr>
          <p:nvPr>
            <p:ph sz="quarter" idx="1"/>
          </p:nvPr>
        </p:nvSpPr>
        <p:spPr>
          <a:xfrm>
            <a:off x="301625" y="1527175"/>
            <a:ext cx="8504238" cy="4572000"/>
          </a:xfrm>
        </p:spPr>
        <p:txBody>
          <a:bodyPr/>
          <a:lstStyle/>
          <a:p>
            <a:pPr>
              <a:buFont typeface="Wingdings 2" panose="05020102010507070707" pitchFamily="18" charset="2"/>
              <a:buNone/>
            </a:pPr>
            <a:r>
              <a:rPr lang="en-US" altLang="en-US" b="1"/>
              <a:t>Azium Cont.</a:t>
            </a:r>
          </a:p>
          <a:p>
            <a:pPr>
              <a:buFont typeface="Wingdings 2" panose="05020102010507070707" pitchFamily="18" charset="2"/>
              <a:buNone/>
            </a:pPr>
            <a:endParaRPr lang="en-US" altLang="en-US"/>
          </a:p>
          <a:p>
            <a:pPr>
              <a:buFont typeface="Wingdings 2" panose="05020102010507070707" pitchFamily="18" charset="2"/>
              <a:buNone/>
            </a:pPr>
            <a:r>
              <a:rPr lang="en-US" altLang="en-US"/>
              <a:t>Possible Hazards:</a:t>
            </a:r>
          </a:p>
          <a:p>
            <a:r>
              <a:rPr lang="en-US" altLang="en-US"/>
              <a:t>LAMINITIS!!!!!  Use with caution in older horses and ponies</a:t>
            </a:r>
          </a:p>
          <a:p>
            <a:r>
              <a:rPr lang="en-US" altLang="en-US"/>
              <a:t>Lowers immune response	</a:t>
            </a:r>
          </a:p>
          <a:p>
            <a:r>
              <a:rPr lang="en-US" altLang="en-US"/>
              <a:t>Taper off drug if receive more than one dose</a:t>
            </a:r>
          </a:p>
          <a:p>
            <a:pPr>
              <a:buFont typeface="Wingdings 2" panose="05020102010507070707" pitchFamily="18" charset="2"/>
              <a:buNone/>
            </a:pPr>
            <a:endParaRPr lang="en-US" altLang="en-US"/>
          </a:p>
          <a:p>
            <a:endParaRPr lang="en-US" altLang="en-US"/>
          </a:p>
        </p:txBody>
      </p:sp>
      <p:sp>
        <p:nvSpPr>
          <p:cNvPr id="3482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Special Care</a:t>
            </a:r>
          </a:p>
        </p:txBody>
      </p:sp>
      <p:sp>
        <p:nvSpPr>
          <p:cNvPr id="35843" name="Content Placeholder 2"/>
          <p:cNvSpPr>
            <a:spLocks noGrp="1"/>
          </p:cNvSpPr>
          <p:nvPr>
            <p:ph sz="quarter" idx="1"/>
          </p:nvPr>
        </p:nvSpPr>
        <p:spPr>
          <a:xfrm>
            <a:off x="301625" y="1527175"/>
            <a:ext cx="8504238" cy="4572000"/>
          </a:xfrm>
        </p:spPr>
        <p:txBody>
          <a:bodyPr/>
          <a:lstStyle/>
          <a:p>
            <a:pPr>
              <a:buFont typeface="Wingdings 2" panose="05020102010507070707" pitchFamily="18" charset="2"/>
              <a:buNone/>
            </a:pPr>
            <a:r>
              <a:rPr lang="en-US" altLang="en-US" b="1"/>
              <a:t>Sedatives, Analgesics</a:t>
            </a:r>
            <a:endParaRPr lang="en-US" altLang="en-US"/>
          </a:p>
          <a:p>
            <a:pPr>
              <a:buFont typeface="Wingdings 2" panose="05020102010507070707" pitchFamily="18" charset="2"/>
              <a:buNone/>
            </a:pPr>
            <a:r>
              <a:rPr lang="en-US" altLang="en-US"/>
              <a:t>Acepromazine (Promace, Ace):  Phenothiazine</a:t>
            </a:r>
          </a:p>
          <a:p>
            <a:r>
              <a:rPr lang="en-US" altLang="en-US"/>
              <a:t>Administration: Increasing dose from max recommended dose, does NOT increase sedation IV, IM, Orally:  0.04-0.1 mg/kg  (for 1000 lb.,  1 cc IV, 2 cc IM, 3 cc orally)</a:t>
            </a:r>
          </a:p>
          <a:p>
            <a:r>
              <a:rPr lang="en-US" altLang="en-US"/>
              <a:t>Takes at least 10 min. (usually 15 to 20 min.) to take effect </a:t>
            </a:r>
          </a:p>
          <a:p>
            <a:r>
              <a:rPr lang="en-US" altLang="en-US"/>
              <a:t>Lasts 1-2 hours</a:t>
            </a:r>
          </a:p>
        </p:txBody>
      </p:sp>
      <p:sp>
        <p:nvSpPr>
          <p:cNvPr id="3584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Special Care</a:t>
            </a:r>
          </a:p>
        </p:txBody>
      </p:sp>
      <p:sp>
        <p:nvSpPr>
          <p:cNvPr id="36867" name="Content Placeholder 2"/>
          <p:cNvSpPr>
            <a:spLocks noGrp="1"/>
          </p:cNvSpPr>
          <p:nvPr>
            <p:ph sz="quarter" idx="1"/>
          </p:nvPr>
        </p:nvSpPr>
        <p:spPr>
          <a:xfrm>
            <a:off x="301625" y="1527175"/>
            <a:ext cx="8504238" cy="4572000"/>
          </a:xfrm>
        </p:spPr>
        <p:txBody>
          <a:bodyPr/>
          <a:lstStyle/>
          <a:p>
            <a:pPr>
              <a:buFont typeface="Wingdings 2" panose="05020102010507070707" pitchFamily="18" charset="2"/>
              <a:buNone/>
            </a:pPr>
            <a:r>
              <a:rPr lang="en-US" altLang="en-US" sz="2400" b="1"/>
              <a:t>Ace Uses</a:t>
            </a:r>
            <a:r>
              <a:rPr lang="en-US" altLang="en-US" sz="2400"/>
              <a:t>:</a:t>
            </a:r>
          </a:p>
          <a:p>
            <a:r>
              <a:rPr lang="en-US" altLang="en-US" sz="2400"/>
              <a:t>Tranquilization for minor things:  turnout, trailering, prevent excitement</a:t>
            </a:r>
          </a:p>
          <a:p>
            <a:r>
              <a:rPr lang="en-US" altLang="en-US" sz="2400"/>
              <a:t>Does not immobilize, less ataxia than alpha-2 agonists</a:t>
            </a:r>
          </a:p>
          <a:p>
            <a:r>
              <a:rPr lang="en-US" altLang="en-US" sz="2400"/>
              <a:t>Does not decrease pain</a:t>
            </a:r>
          </a:p>
          <a:p>
            <a:pPr>
              <a:buFont typeface="Wingdings 2" panose="05020102010507070707" pitchFamily="18" charset="2"/>
              <a:buNone/>
            </a:pPr>
            <a:r>
              <a:rPr lang="en-US" altLang="en-US" sz="2400"/>
              <a:t>Possible Hazards:</a:t>
            </a:r>
          </a:p>
          <a:p>
            <a:r>
              <a:rPr lang="en-US" altLang="en-US" sz="2400"/>
              <a:t>Does NOT work well if horse is already excited!</a:t>
            </a:r>
          </a:p>
          <a:p>
            <a:r>
              <a:rPr lang="en-US" altLang="en-US" sz="2400"/>
              <a:t>Penile paralysis, prolapse of third eyelid</a:t>
            </a:r>
          </a:p>
          <a:p>
            <a:r>
              <a:rPr lang="en-US" altLang="en-US" sz="2400"/>
              <a:t>Lowers blood pressure</a:t>
            </a:r>
          </a:p>
          <a:p>
            <a:r>
              <a:rPr lang="en-US" altLang="en-US" sz="2400"/>
              <a:t>NEVER use in emergency situation where horse might go into shock:  colic, fracture, lacerations</a:t>
            </a:r>
          </a:p>
          <a:p>
            <a:pPr>
              <a:buFont typeface="Wingdings 2" panose="05020102010507070707" pitchFamily="18" charset="2"/>
              <a:buNone/>
            </a:pPr>
            <a:endParaRPr lang="en-US" altLang="en-US"/>
          </a:p>
        </p:txBody>
      </p:sp>
      <p:sp>
        <p:nvSpPr>
          <p:cNvPr id="3686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New to the Standard this year</a:t>
            </a:r>
          </a:p>
        </p:txBody>
      </p:sp>
      <p:sp>
        <p:nvSpPr>
          <p:cNvPr id="37891" name="Content Placeholder 2"/>
          <p:cNvSpPr>
            <a:spLocks noGrp="1"/>
          </p:cNvSpPr>
          <p:nvPr>
            <p:ph sz="quarter" idx="1"/>
          </p:nvPr>
        </p:nvSpPr>
        <p:spPr>
          <a:xfrm>
            <a:off x="301625" y="1527175"/>
            <a:ext cx="8504238" cy="4572000"/>
          </a:xfrm>
        </p:spPr>
        <p:txBody>
          <a:bodyPr/>
          <a:lstStyle/>
          <a:p>
            <a:r>
              <a:rPr lang="en-US" altLang="en-US" sz="2400"/>
              <a:t>Hyaluronic Acid (Legend, MAP-5, Hyvisc, Hylartin V)</a:t>
            </a:r>
          </a:p>
          <a:p>
            <a:pPr lvl="1"/>
            <a:r>
              <a:rPr lang="en-US" altLang="en-US" sz="2000"/>
              <a:t>Use:  Hyaluronic acid is a normal component of extracellular matrix of connective  tissue (i.e. synovial fluid).  Idea is to provide a protective effect to the joint by “lubricating” the joint. Exact mechanism of 	action is unknown.  Also has some anti-inflammatory effect.</a:t>
            </a:r>
          </a:p>
          <a:p>
            <a:pPr lvl="1"/>
            <a:endParaRPr lang="en-US" altLang="en-US" sz="1900"/>
          </a:p>
          <a:p>
            <a:r>
              <a:rPr lang="en-US" altLang="en-US" sz="2400"/>
              <a:t>Polysulfated glycosaminoglycans (Adequan)</a:t>
            </a:r>
          </a:p>
          <a:p>
            <a:pPr lvl="1"/>
            <a:r>
              <a:rPr lang="en-US" altLang="en-US"/>
              <a:t>Use: Thought to have a cartilage-protective effect.  PSAGs are normal components of extracellular  matrix. </a:t>
            </a:r>
          </a:p>
          <a:p>
            <a:pPr lvl="1">
              <a:buFont typeface="Wingdings" panose="05000000000000000000" pitchFamily="2" charset="2"/>
              <a:buNone/>
            </a:pPr>
            <a:endParaRPr lang="en-US" altLang="en-US"/>
          </a:p>
        </p:txBody>
      </p:sp>
      <p:sp>
        <p:nvSpPr>
          <p:cNvPr id="3789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err="1"/>
              <a:t>Longeing</a:t>
            </a:r>
            <a:r>
              <a:rPr lang="en-US" b="1" dirty="0"/>
              <a:t>: Goal</a:t>
            </a:r>
          </a:p>
        </p:txBody>
      </p:sp>
      <p:sp>
        <p:nvSpPr>
          <p:cNvPr id="38915" name="Content Placeholder 2"/>
          <p:cNvSpPr>
            <a:spLocks noGrp="1"/>
          </p:cNvSpPr>
          <p:nvPr>
            <p:ph sz="quarter" idx="1"/>
          </p:nvPr>
        </p:nvSpPr>
        <p:spPr>
          <a:xfrm>
            <a:off x="152400" y="1524000"/>
            <a:ext cx="8534400" cy="4953000"/>
          </a:xfrm>
        </p:spPr>
        <p:txBody>
          <a:bodyPr/>
          <a:lstStyle/>
          <a:p>
            <a:r>
              <a:rPr lang="en-US" altLang="en-US" sz="2400"/>
              <a:t>The candidate should give the impression of having</a:t>
            </a:r>
          </a:p>
          <a:p>
            <a:pPr>
              <a:buFont typeface="Wingdings 2" panose="05020102010507070707" pitchFamily="18" charset="2"/>
              <a:buNone/>
            </a:pPr>
            <a:r>
              <a:rPr lang="en-US" altLang="en-US" sz="2400"/>
              <a:t>	unlimited experience of longeing unfamiliar and new horses.</a:t>
            </a:r>
          </a:p>
          <a:p>
            <a:r>
              <a:rPr lang="en-US" altLang="en-US" sz="2400"/>
              <a:t>Be able to evaluate an unfamiliar horse </a:t>
            </a:r>
          </a:p>
          <a:p>
            <a:r>
              <a:rPr lang="en-US" altLang="en-US" sz="2400"/>
              <a:t>Put the horse to work at the A level, be familiar with the training pyramid.</a:t>
            </a:r>
          </a:p>
          <a:p>
            <a:r>
              <a:rPr lang="en-US" altLang="en-US" sz="2400"/>
              <a:t>Make corrections to improve horse.</a:t>
            </a:r>
          </a:p>
          <a:p>
            <a:r>
              <a:rPr lang="en-US" altLang="en-US" sz="2400"/>
              <a:t>Trainer to trainer discussion and evaluation with examiner. </a:t>
            </a:r>
          </a:p>
          <a:p>
            <a:r>
              <a:rPr lang="en-US" altLang="en-US" sz="2400"/>
              <a:t> Candidate has the proper equipment and materials needed.</a:t>
            </a:r>
          </a:p>
          <a:p>
            <a:endParaRPr lang="en-US" altLang="en-US" sz="2400"/>
          </a:p>
        </p:txBody>
      </p:sp>
      <p:sp>
        <p:nvSpPr>
          <p:cNvPr id="3891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err="1"/>
              <a:t>Longeing</a:t>
            </a:r>
            <a:r>
              <a:rPr lang="en-US" b="1" dirty="0"/>
              <a:t>: Meets Standard</a:t>
            </a:r>
          </a:p>
        </p:txBody>
      </p:sp>
      <p:sp>
        <p:nvSpPr>
          <p:cNvPr id="39939" name="Content Placeholder 2"/>
          <p:cNvSpPr>
            <a:spLocks noGrp="1"/>
          </p:cNvSpPr>
          <p:nvPr>
            <p:ph sz="quarter" idx="1"/>
          </p:nvPr>
        </p:nvSpPr>
        <p:spPr>
          <a:xfrm>
            <a:off x="301625" y="1527175"/>
            <a:ext cx="8504238" cy="4797425"/>
          </a:xfrm>
        </p:spPr>
        <p:txBody>
          <a:bodyPr/>
          <a:lstStyle/>
          <a:p>
            <a:pPr>
              <a:buFont typeface="Wingdings 2" panose="05020102010507070707" pitchFamily="18" charset="2"/>
              <a:buNone/>
            </a:pPr>
            <a:endParaRPr lang="en-US" altLang="en-US" sz="2000" b="1"/>
          </a:p>
          <a:p>
            <a:r>
              <a:rPr lang="en-US" altLang="en-US" sz="2000"/>
              <a:t>Shows the authority and confidence associated with the A level. </a:t>
            </a:r>
          </a:p>
          <a:p>
            <a:r>
              <a:rPr lang="en-US" altLang="en-US" sz="2000"/>
              <a:t>The candidate puts the horse to work, is willing to take a chance and try training techniques (bag of tricks).</a:t>
            </a:r>
          </a:p>
          <a:p>
            <a:r>
              <a:rPr lang="en-US" altLang="en-US" sz="2000"/>
              <a:t>An accurate assessment of what the candidate wants to accomplish given the above ideas, with the assigned horse, within the time allowed.</a:t>
            </a:r>
          </a:p>
          <a:p>
            <a:r>
              <a:rPr lang="en-US" altLang="en-US" sz="2000"/>
              <a:t>The candidate needs to make appropriate evaluations and corrections early on so they can work on improving the situation.</a:t>
            </a:r>
          </a:p>
          <a:p>
            <a:r>
              <a:rPr lang="en-US" altLang="en-US" sz="2000"/>
              <a:t>The candidates need to be able to discuss what they produced, good and what could have been better.</a:t>
            </a:r>
          </a:p>
          <a:p>
            <a:r>
              <a:rPr lang="en-US" altLang="en-US" sz="2000"/>
              <a:t>Have an idea of what the next logical training step would be, from what they discovered through their longeing.</a:t>
            </a:r>
          </a:p>
          <a:p>
            <a:r>
              <a:rPr lang="en-US" altLang="en-US" sz="2000"/>
              <a:t>The successful candidate should be able to teach how to longe.</a:t>
            </a:r>
          </a:p>
        </p:txBody>
      </p:sp>
      <p:sp>
        <p:nvSpPr>
          <p:cNvPr id="3994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438"/>
            <a:ext cx="8229600" cy="944562"/>
          </a:xfrm>
        </p:spPr>
        <p:txBody>
          <a:bodyPr rtlCol="0">
            <a:normAutofit/>
          </a:bodyPr>
          <a:lstStyle/>
          <a:p>
            <a:pPr eaLnBrk="1" fontAlgn="auto" hangingPunct="1">
              <a:spcAft>
                <a:spcPts val="0"/>
              </a:spcAft>
              <a:defRPr/>
            </a:pPr>
            <a:r>
              <a:rPr lang="en-US" b="1" dirty="0"/>
              <a:t>Land Conservation</a:t>
            </a:r>
            <a:endParaRPr lang="en-US" dirty="0"/>
          </a:p>
        </p:txBody>
      </p:sp>
      <p:sp>
        <p:nvSpPr>
          <p:cNvPr id="40963" name="Content Placeholder 2"/>
          <p:cNvSpPr>
            <a:spLocks noGrp="1"/>
          </p:cNvSpPr>
          <p:nvPr>
            <p:ph sz="quarter" idx="1"/>
          </p:nvPr>
        </p:nvSpPr>
        <p:spPr>
          <a:xfrm>
            <a:off x="457200" y="1219200"/>
            <a:ext cx="8229600" cy="4906963"/>
          </a:xfrm>
        </p:spPr>
        <p:txBody>
          <a:bodyPr/>
          <a:lstStyle/>
          <a:p>
            <a:pPr>
              <a:buFont typeface="Wingdings 2" panose="05020102010507070707" pitchFamily="18" charset="2"/>
              <a:buNone/>
            </a:pPr>
            <a:endParaRPr lang="en-US" altLang="en-US" b="1"/>
          </a:p>
          <a:p>
            <a:r>
              <a:rPr lang="en-US" altLang="en-US"/>
              <a:t>Discuss the relationship between land conservation concerns and initiatives and equine sports and horse management.  Discussion may include current and future challenges from the local area to the global environment.</a:t>
            </a:r>
          </a:p>
          <a:p>
            <a:pPr>
              <a:buFont typeface="Wingdings 2" panose="05020102010507070707" pitchFamily="18" charset="2"/>
              <a:buNone/>
            </a:pPr>
            <a:endParaRPr lang="en-US" altLang="en-US"/>
          </a:p>
          <a:p>
            <a:r>
              <a:rPr lang="en-US" altLang="en-US"/>
              <a:t>Describe appropriate methods to include land conservation awareness into an unmounted curriculum.</a:t>
            </a:r>
          </a:p>
          <a:p>
            <a:pPr>
              <a:buFont typeface="Wingdings 2" panose="05020102010507070707" pitchFamily="18" charset="2"/>
              <a:buNone/>
            </a:pPr>
            <a:r>
              <a:rPr lang="en-US" altLang="en-US"/>
              <a:t> </a:t>
            </a:r>
          </a:p>
          <a:p>
            <a:pPr eaLnBrk="1" hangingPunct="1"/>
            <a:endParaRPr lang="en-US" altLang="en-US"/>
          </a:p>
        </p:txBody>
      </p:sp>
      <p:sp>
        <p:nvSpPr>
          <p:cNvPr id="4096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58825"/>
          </a:xfrm>
        </p:spPr>
        <p:txBody>
          <a:bodyPr/>
          <a:lstStyle/>
          <a:p>
            <a:pPr>
              <a:defRPr/>
            </a:pPr>
            <a:r>
              <a:rPr lang="en-US" b="1" dirty="0"/>
              <a:t>Land Conservation</a:t>
            </a:r>
            <a:endParaRPr lang="en-US" dirty="0"/>
          </a:p>
        </p:txBody>
      </p:sp>
      <p:sp>
        <p:nvSpPr>
          <p:cNvPr id="41987" name="Content Placeholder 2"/>
          <p:cNvSpPr>
            <a:spLocks noGrp="1"/>
          </p:cNvSpPr>
          <p:nvPr>
            <p:ph sz="quarter" idx="1"/>
          </p:nvPr>
        </p:nvSpPr>
        <p:spPr>
          <a:xfrm>
            <a:off x="301625" y="1527175"/>
            <a:ext cx="8504238" cy="4572000"/>
          </a:xfrm>
        </p:spPr>
        <p:txBody>
          <a:bodyPr/>
          <a:lstStyle/>
          <a:p>
            <a:r>
              <a:rPr lang="en-US" altLang="en-US" sz="2000"/>
              <a:t>Open space (defined as forests, rangeland, pastureland, cropland and other nonfederal undeveloped land) is being lost to development at the rate of </a:t>
            </a:r>
            <a:r>
              <a:rPr lang="en-US" altLang="en-US" sz="2000" b="1"/>
              <a:t>6,000 acres per day!</a:t>
            </a:r>
            <a:endParaRPr lang="en-US" altLang="en-US" sz="2000"/>
          </a:p>
          <a:p>
            <a:r>
              <a:rPr lang="en-US" altLang="en-US" sz="2000"/>
              <a:t>Rate of loss is accelerating-  </a:t>
            </a:r>
          </a:p>
          <a:p>
            <a:pPr lvl="1">
              <a:buFont typeface="Wingdings" panose="05000000000000000000" pitchFamily="2" charset="2"/>
              <a:buNone/>
            </a:pPr>
            <a:r>
              <a:rPr lang="en-US" altLang="en-US" sz="2000"/>
              <a:t>1982-1992  14 million acres lost (1.4 m per year)</a:t>
            </a:r>
          </a:p>
          <a:p>
            <a:pPr lvl="1">
              <a:buFont typeface="Wingdings" panose="05000000000000000000" pitchFamily="2" charset="2"/>
              <a:buNone/>
            </a:pPr>
            <a:r>
              <a:rPr lang="en-US" altLang="en-US" sz="2000"/>
              <a:t>1992-2002: 22 million acres lost (2.2 m per year)</a:t>
            </a:r>
          </a:p>
          <a:p>
            <a:r>
              <a:rPr lang="en-US" altLang="en-US" sz="2000"/>
              <a:t>To put numbers in perspective.   2.2 million per year</a:t>
            </a:r>
          </a:p>
          <a:p>
            <a:r>
              <a:rPr lang="en-US" altLang="en-US" sz="2000"/>
              <a:t>                                                          = 6,000 acres per day</a:t>
            </a:r>
          </a:p>
          <a:p>
            <a:r>
              <a:rPr lang="en-US" altLang="en-US" sz="2000"/>
              <a:t>                                                          = 251 acre per hour</a:t>
            </a:r>
          </a:p>
          <a:p>
            <a:r>
              <a:rPr lang="en-US" altLang="en-US" sz="2000"/>
              <a:t>                                                          </a:t>
            </a:r>
            <a:r>
              <a:rPr lang="en-US" altLang="en-US" sz="2000" b="1"/>
              <a:t>= 4.2 acres per minute       </a:t>
            </a:r>
            <a:endParaRPr lang="en-US" altLang="en-US" sz="2000"/>
          </a:p>
          <a:p>
            <a:r>
              <a:rPr lang="en-US" altLang="en-US" sz="2000" b="1"/>
              <a:t> 4.2 acres of land to support horses is lost every minute 24/7</a:t>
            </a:r>
            <a:endParaRPr lang="en-US" altLang="en-US" sz="2000"/>
          </a:p>
          <a:p>
            <a:endParaRPr lang="en-US" altLang="en-US" sz="2000"/>
          </a:p>
        </p:txBody>
      </p:sp>
      <p:sp>
        <p:nvSpPr>
          <p:cNvPr id="4198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b="1">
                <a:solidFill>
                  <a:srgbClr val="7B9899"/>
                </a:solidFill>
              </a:rPr>
              <a:t>Conformation Cont.</a:t>
            </a:r>
          </a:p>
        </p:txBody>
      </p:sp>
      <p:sp>
        <p:nvSpPr>
          <p:cNvPr id="3" name="Content Placeholder 2"/>
          <p:cNvSpPr>
            <a:spLocks noGrp="1"/>
          </p:cNvSpPr>
          <p:nvPr>
            <p:ph sz="quarter" idx="1"/>
          </p:nvPr>
        </p:nvSpPr>
        <p:spPr>
          <a:xfrm>
            <a:off x="301625" y="1527175"/>
            <a:ext cx="8504238" cy="4572000"/>
          </a:xfrm>
        </p:spPr>
        <p:txBody>
          <a:bodyPr rtlCol="0">
            <a:normAutofit fontScale="92500" lnSpcReduction="10000"/>
          </a:bodyPr>
          <a:lstStyle/>
          <a:p>
            <a:pPr marL="274320" indent="-274320" eaLnBrk="1" fontAlgn="auto" hangingPunct="1">
              <a:spcAft>
                <a:spcPts val="0"/>
              </a:spcAft>
              <a:buFont typeface="Wingdings 2" panose="05020102010507070707" pitchFamily="18" charset="2"/>
              <a:buNone/>
              <a:defRPr/>
            </a:pPr>
            <a:r>
              <a:rPr lang="en-US" dirty="0"/>
              <a:t>Over at the Knee:</a:t>
            </a:r>
          </a:p>
          <a:p>
            <a:pPr marL="274320" indent="-274320" eaLnBrk="1" fontAlgn="auto" hangingPunct="1">
              <a:spcAft>
                <a:spcPts val="0"/>
              </a:spcAft>
              <a:buFont typeface="Arial" pitchFamily="34" charset="0"/>
              <a:buChar char="•"/>
              <a:defRPr/>
            </a:pPr>
            <a:r>
              <a:rPr lang="en-US" i="1" dirty="0"/>
              <a:t>When viewed from the side, this fault shows a forward deviation of the knee (Carpus) and is usually associated with contracted tendons. This fault puts excess stress on structures both in front and in back of the knee, such as the sesamoid bones, the superficial flexor tendon, the extensor tendon, and the suspensory ligament. When severe, it can also lead to a less stable knee joint and could result in stumbling. This is the least problematic of all knee conformation faults and is often seen in race horses but, if severe, horses with this fault may not be safe for a high level of jumping.</a:t>
            </a:r>
            <a:endParaRPr lang="en-US" dirty="0"/>
          </a:p>
          <a:p>
            <a:pPr marL="274320" indent="-274320" eaLnBrk="1" fontAlgn="auto" hangingPunct="1">
              <a:spcAft>
                <a:spcPts val="0"/>
              </a:spcAft>
              <a:buFont typeface="Arial" pitchFamily="34" charset="0"/>
              <a:buChar char="•"/>
              <a:defRPr/>
            </a:pPr>
            <a:endParaRPr lang="en-US" dirty="0"/>
          </a:p>
        </p:txBody>
      </p:sp>
      <p:sp>
        <p:nvSpPr>
          <p:cNvPr id="1536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Land Conservation</a:t>
            </a:r>
            <a:endParaRPr lang="en-US" dirty="0"/>
          </a:p>
        </p:txBody>
      </p:sp>
      <p:sp>
        <p:nvSpPr>
          <p:cNvPr id="43011" name="Content Placeholder 2"/>
          <p:cNvSpPr>
            <a:spLocks noGrp="1"/>
          </p:cNvSpPr>
          <p:nvPr>
            <p:ph sz="quarter" idx="1"/>
          </p:nvPr>
        </p:nvSpPr>
        <p:spPr>
          <a:xfrm>
            <a:off x="301625" y="1527175"/>
            <a:ext cx="8504238" cy="4572000"/>
          </a:xfrm>
        </p:spPr>
        <p:txBody>
          <a:bodyPr/>
          <a:lstStyle/>
          <a:p>
            <a:pPr>
              <a:buFont typeface="Wingdings 2" panose="05020102010507070707" pitchFamily="18" charset="2"/>
              <a:buNone/>
            </a:pPr>
            <a:r>
              <a:rPr lang="en-US" altLang="en-US" b="1"/>
              <a:t>To a horseman that is:</a:t>
            </a:r>
            <a:endParaRPr lang="en-US" altLang="en-US"/>
          </a:p>
          <a:p>
            <a:r>
              <a:rPr lang="en-US" altLang="en-US"/>
              <a:t>14 large dressage arenas  or  </a:t>
            </a:r>
          </a:p>
          <a:p>
            <a:r>
              <a:rPr lang="en-US" altLang="en-US"/>
              <a:t>6 large stadium rings</a:t>
            </a:r>
          </a:p>
          <a:p>
            <a:pPr>
              <a:buFont typeface="Wingdings 2" panose="05020102010507070707" pitchFamily="18" charset="2"/>
              <a:buNone/>
            </a:pPr>
            <a:r>
              <a:rPr lang="en-US" altLang="en-US" b="1"/>
              <a:t>Facilities Being Lost: </a:t>
            </a:r>
          </a:p>
          <a:p>
            <a:r>
              <a:rPr lang="en-US" altLang="en-US"/>
              <a:t>Trails</a:t>
            </a:r>
            <a:endParaRPr lang="en-US" altLang="en-US" b="1"/>
          </a:p>
          <a:p>
            <a:r>
              <a:rPr lang="en-US" altLang="en-US"/>
              <a:t>Pasture/Crop land</a:t>
            </a:r>
            <a:endParaRPr lang="en-US" altLang="en-US" b="1"/>
          </a:p>
          <a:p>
            <a:r>
              <a:rPr lang="en-US" altLang="en-US"/>
              <a:t>Stables – Private and boarding</a:t>
            </a:r>
            <a:r>
              <a:rPr lang="en-US" altLang="en-US" b="1"/>
              <a:t> </a:t>
            </a:r>
          </a:p>
          <a:p>
            <a:r>
              <a:rPr lang="en-US" altLang="en-US"/>
              <a:t>Show facilities,</a:t>
            </a:r>
          </a:p>
          <a:p>
            <a:r>
              <a:rPr lang="en-US" altLang="en-US"/>
              <a:t>Eventing Facilities</a:t>
            </a:r>
          </a:p>
          <a:p>
            <a:pPr>
              <a:buFont typeface="Wingdings 2" panose="05020102010507070707" pitchFamily="18" charset="2"/>
              <a:buNone/>
            </a:pPr>
            <a:endParaRPr lang="en-US" altLang="en-US"/>
          </a:p>
          <a:p>
            <a:pPr>
              <a:buFont typeface="Wingdings 2" panose="05020102010507070707" pitchFamily="18" charset="2"/>
              <a:buNone/>
            </a:pPr>
            <a:endParaRPr lang="en-US" altLang="en-US"/>
          </a:p>
        </p:txBody>
      </p:sp>
      <p:sp>
        <p:nvSpPr>
          <p:cNvPr id="4301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Land Conservation</a:t>
            </a:r>
            <a:endParaRPr lang="en-US" dirty="0"/>
          </a:p>
        </p:txBody>
      </p:sp>
      <p:sp>
        <p:nvSpPr>
          <p:cNvPr id="44035" name="Content Placeholder 2"/>
          <p:cNvSpPr>
            <a:spLocks noGrp="1"/>
          </p:cNvSpPr>
          <p:nvPr>
            <p:ph sz="quarter" idx="1"/>
          </p:nvPr>
        </p:nvSpPr>
        <p:spPr>
          <a:xfrm>
            <a:off x="301625" y="1527175"/>
            <a:ext cx="8504238" cy="4572000"/>
          </a:xfrm>
        </p:spPr>
        <p:txBody>
          <a:bodyPr/>
          <a:lstStyle/>
          <a:p>
            <a:pPr>
              <a:buFont typeface="Wingdings 2" panose="05020102010507070707" pitchFamily="18" charset="2"/>
              <a:buNone/>
            </a:pPr>
            <a:r>
              <a:rPr lang="en-US" altLang="en-US" sz="2400" b="1"/>
              <a:t>To Help With The Problem:</a:t>
            </a:r>
            <a:endParaRPr lang="en-US" altLang="en-US" sz="2400"/>
          </a:p>
          <a:p>
            <a:r>
              <a:rPr lang="en-US" altLang="en-US" sz="2400"/>
              <a:t>Identify farms/facilities in danger of being developed.</a:t>
            </a:r>
          </a:p>
          <a:p>
            <a:r>
              <a:rPr lang="en-US" altLang="en-US" sz="2400"/>
              <a:t>Organize equestrian community and approach owner.</a:t>
            </a:r>
          </a:p>
          <a:p>
            <a:r>
              <a:rPr lang="en-US" altLang="en-US" sz="2400"/>
              <a:t>Fee simple purchase – If money can be raised and have organization to take title</a:t>
            </a:r>
          </a:p>
          <a:p>
            <a:r>
              <a:rPr lang="en-US" altLang="en-US" sz="2400"/>
              <a:t>Conservation Easement –Excellent tool with great tax advantages for the donor </a:t>
            </a:r>
          </a:p>
          <a:p>
            <a:r>
              <a:rPr lang="en-US" altLang="en-US" sz="2400"/>
              <a:t>Agricultural Program</a:t>
            </a:r>
          </a:p>
          <a:p>
            <a:r>
              <a:rPr lang="en-US" altLang="en-US" sz="2400"/>
              <a:t>Zoning Changes – Can be two edged sword ( if changed to protect equestrian now can be changed to eliminate equestrian in future)</a:t>
            </a:r>
          </a:p>
          <a:p>
            <a:pPr>
              <a:buFont typeface="Wingdings 2" panose="05020102010507070707" pitchFamily="18" charset="2"/>
              <a:buNone/>
            </a:pPr>
            <a:r>
              <a:rPr lang="en-US" altLang="en-US" sz="2400"/>
              <a:t>     </a:t>
            </a:r>
          </a:p>
          <a:p>
            <a:endParaRPr lang="en-US" altLang="en-US"/>
          </a:p>
        </p:txBody>
      </p:sp>
      <p:sp>
        <p:nvSpPr>
          <p:cNvPr id="4403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t>What Else</a:t>
            </a:r>
          </a:p>
        </p:txBody>
      </p:sp>
      <p:sp>
        <p:nvSpPr>
          <p:cNvPr id="45059" name="Content Placeholder 2"/>
          <p:cNvSpPr>
            <a:spLocks noGrp="1"/>
          </p:cNvSpPr>
          <p:nvPr>
            <p:ph sz="quarter" idx="1"/>
          </p:nvPr>
        </p:nvSpPr>
        <p:spPr>
          <a:xfrm>
            <a:off x="301625" y="1527175"/>
            <a:ext cx="8504238" cy="4572000"/>
          </a:xfrm>
        </p:spPr>
        <p:txBody>
          <a:bodyPr/>
          <a:lstStyle/>
          <a:p>
            <a:r>
              <a:rPr lang="en-US" altLang="en-US"/>
              <a:t>H/HA  candidates must provide proof of a basic first aid course.   A copy of both sides of the card must accompany your application.</a:t>
            </a:r>
          </a:p>
          <a:p>
            <a:pPr>
              <a:buFont typeface="Wingdings 2" panose="05020102010507070707" pitchFamily="18" charset="2"/>
              <a:buNone/>
            </a:pPr>
            <a:endParaRPr lang="en-US" altLang="en-US"/>
          </a:p>
          <a:p>
            <a:pPr>
              <a:buFont typeface="Wingdings 2" panose="05020102010507070707" pitchFamily="18" charset="2"/>
              <a:buNone/>
            </a:pPr>
            <a:r>
              <a:rPr lang="en-US" altLang="en-US"/>
              <a:t>Teaching, Bandaging and the Record Book are covered in other workshops.</a:t>
            </a:r>
          </a:p>
          <a:p>
            <a:endParaRPr lang="en-US" altLang="en-US"/>
          </a:p>
          <a:p>
            <a:pPr>
              <a:buFont typeface="Wingdings 2" panose="05020102010507070707" pitchFamily="18" charset="2"/>
              <a:buNone/>
            </a:pPr>
            <a:r>
              <a:rPr lang="en-US" altLang="en-US"/>
              <a:t>Thanks to: Terri Rocovich, Stacey Thacker DMV, Maureen Pach, Larry Byers, Elizabeth Gatterdam and Lorelei Coplen.</a:t>
            </a:r>
          </a:p>
          <a:p>
            <a:pPr>
              <a:buFont typeface="Wingdings 2" panose="05020102010507070707" pitchFamily="18" charset="2"/>
              <a:buNone/>
            </a:pPr>
            <a:endParaRPr lang="en-US" altLang="en-US"/>
          </a:p>
          <a:p>
            <a:pPr>
              <a:buFont typeface="Wingdings 2" panose="05020102010507070707" pitchFamily="18" charset="2"/>
              <a:buNone/>
            </a:pPr>
            <a:endParaRPr lang="en-US" altLang="en-US"/>
          </a:p>
        </p:txBody>
      </p:sp>
      <p:sp>
        <p:nvSpPr>
          <p:cNvPr id="4506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762000"/>
          </a:xfrm>
        </p:spPr>
        <p:txBody>
          <a:bodyPr rtlCol="0">
            <a:normAutofit fontScale="90000"/>
          </a:bodyPr>
          <a:lstStyle/>
          <a:p>
            <a:pPr eaLnBrk="1" fontAlgn="auto" hangingPunct="1">
              <a:spcAft>
                <a:spcPts val="0"/>
              </a:spcAft>
              <a:defRPr/>
            </a:pPr>
            <a:br>
              <a:rPr lang="en-US" sz="3200" dirty="0"/>
            </a:br>
            <a:r>
              <a:rPr lang="en-US" sz="2200" b="1" dirty="0"/>
              <a:t>Observe a mount in action and assess his athletic ability as it may be affected by  conformation faults</a:t>
            </a:r>
          </a:p>
        </p:txBody>
      </p:sp>
      <p:sp>
        <p:nvSpPr>
          <p:cNvPr id="3" name="Content Placeholder 2"/>
          <p:cNvSpPr>
            <a:spLocks noGrp="1"/>
          </p:cNvSpPr>
          <p:nvPr>
            <p:ph sz="quarter" idx="1"/>
          </p:nvPr>
        </p:nvSpPr>
        <p:spPr>
          <a:xfrm>
            <a:off x="301625" y="1527175"/>
            <a:ext cx="8504238" cy="4572000"/>
          </a:xfrm>
        </p:spPr>
        <p:txBody>
          <a:bodyPr rtlCol="0">
            <a:normAutofit fontScale="92500" lnSpcReduction="10000"/>
          </a:bodyPr>
          <a:lstStyle/>
          <a:p>
            <a:pPr marL="274320" indent="-274320" eaLnBrk="1" fontAlgn="auto" hangingPunct="1">
              <a:spcAft>
                <a:spcPts val="0"/>
              </a:spcAft>
              <a:buFont typeface="Wingdings 2" panose="05020102010507070707" pitchFamily="18" charset="2"/>
              <a:buNone/>
              <a:defRPr/>
            </a:pPr>
            <a:endParaRPr lang="en-US" sz="2400" dirty="0"/>
          </a:p>
          <a:p>
            <a:pPr marL="274320" indent="-274320" eaLnBrk="1" fontAlgn="auto" hangingPunct="1">
              <a:spcAft>
                <a:spcPts val="0"/>
              </a:spcAft>
              <a:buFont typeface="Wingdings 2" panose="05020102010507070707" pitchFamily="18" charset="2"/>
              <a:buNone/>
              <a:defRPr/>
            </a:pPr>
            <a:r>
              <a:rPr lang="en-US" sz="2400" dirty="0"/>
              <a:t>Parrot Mouth:</a:t>
            </a:r>
          </a:p>
          <a:p>
            <a:pPr marL="274320" indent="-274320" eaLnBrk="1" fontAlgn="auto" hangingPunct="1">
              <a:spcAft>
                <a:spcPts val="0"/>
              </a:spcAft>
              <a:buFont typeface="Arial" pitchFamily="34" charset="0"/>
              <a:buChar char="•"/>
              <a:defRPr/>
            </a:pPr>
            <a:r>
              <a:rPr lang="en-US" sz="2400" i="1" dirty="0"/>
              <a:t>This is seen as an “over-bite” (malocclusion) of the upper dental arcade. It generally will not affect the athletic performance of horses used for western riding activities such as reining, cutting, or pleasure since the horses are ridden on a loose rein. However, it can severely affect the horse’s ability submit to the bit and be ridden with rein contact, therefore horses with this fault, especially if severe, are not the best candidate for a dressage horse. This fault can also lead to problems grazing and chewing and usually require consistent ongoing dental maintenance. </a:t>
            </a:r>
            <a:endParaRPr lang="en-US" sz="2400" dirty="0"/>
          </a:p>
          <a:p>
            <a:pPr marL="274320" indent="-274320" eaLnBrk="1" fontAlgn="auto" hangingPunct="1">
              <a:spcAft>
                <a:spcPts val="0"/>
              </a:spcAft>
              <a:buFont typeface="Arial" pitchFamily="34" charset="0"/>
              <a:buNone/>
              <a:defRPr/>
            </a:pPr>
            <a:r>
              <a:rPr lang="en-US" sz="2400" i="1" dirty="0"/>
              <a:t> </a:t>
            </a:r>
            <a:endParaRPr lang="en-US" sz="2400" dirty="0"/>
          </a:p>
          <a:p>
            <a:pPr marL="274320" indent="-274320" eaLnBrk="1" fontAlgn="auto" hangingPunct="1">
              <a:spcAft>
                <a:spcPts val="0"/>
              </a:spcAft>
              <a:buFont typeface="Arial" pitchFamily="34" charset="0"/>
              <a:buNone/>
              <a:defRPr/>
            </a:pPr>
            <a:endParaRPr lang="en-US" sz="2400" dirty="0"/>
          </a:p>
        </p:txBody>
      </p:sp>
      <p:sp>
        <p:nvSpPr>
          <p:cNvPr id="1638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br>
              <a:rPr lang="en-US" sz="2800" dirty="0"/>
            </a:br>
            <a:br>
              <a:rPr lang="en-US" sz="2800" dirty="0"/>
            </a:br>
            <a:br>
              <a:rPr lang="en-US" sz="2800" dirty="0"/>
            </a:br>
            <a:br>
              <a:rPr lang="en-US" sz="2800" dirty="0"/>
            </a:br>
            <a:br>
              <a:rPr lang="en-US" sz="1800" dirty="0"/>
            </a:br>
            <a:r>
              <a:rPr lang="en-US" sz="2700" b="1" dirty="0"/>
              <a:t> Observe a mounts motion and identify front and hind leg soundness and unsoundness</a:t>
            </a:r>
            <a:r>
              <a:rPr lang="en-US" sz="1800" b="1" dirty="0"/>
              <a:t>.</a:t>
            </a:r>
          </a:p>
        </p:txBody>
      </p:sp>
      <p:sp>
        <p:nvSpPr>
          <p:cNvPr id="6147" name="Content Placeholder 2"/>
          <p:cNvSpPr>
            <a:spLocks noGrp="1"/>
          </p:cNvSpPr>
          <p:nvPr>
            <p:ph sz="quarter" idx="1"/>
          </p:nvPr>
        </p:nvSpPr>
        <p:spPr>
          <a:xfrm>
            <a:off x="301625" y="1527175"/>
            <a:ext cx="8504238" cy="4572000"/>
          </a:xfrm>
        </p:spPr>
        <p:txBody>
          <a:bodyPr>
            <a:normAutofit fontScale="92500"/>
          </a:bodyPr>
          <a:lstStyle/>
          <a:p>
            <a:pPr marL="274320" indent="-274320" eaLnBrk="1" fontAlgn="auto" hangingPunct="1">
              <a:spcAft>
                <a:spcPts val="0"/>
              </a:spcAft>
              <a:buFont typeface="Wingdings 2"/>
              <a:buChar char=""/>
              <a:defRPr/>
            </a:pPr>
            <a:r>
              <a:rPr lang="en-US" sz="2400" i="1" dirty="0"/>
              <a:t>Candidate should be able to assess the free-swing, symmetry, balance and consistency of rhythm of horse’s movement. </a:t>
            </a:r>
          </a:p>
          <a:p>
            <a:pPr marL="274320" indent="-274320" eaLnBrk="1" fontAlgn="auto" hangingPunct="1">
              <a:spcAft>
                <a:spcPts val="0"/>
              </a:spcAft>
              <a:buFont typeface="Wingdings 2"/>
              <a:buChar char=""/>
              <a:defRPr/>
            </a:pPr>
            <a:r>
              <a:rPr lang="en-US" sz="2400" i="1" dirty="0"/>
              <a:t>They should know to watch for head bob for front and hind leg lameness and should be able to identify and obvious lameness but not a subtle (grade 1 or 2) unsoundness. </a:t>
            </a:r>
          </a:p>
          <a:p>
            <a:pPr marL="274320" indent="-274320" eaLnBrk="1" fontAlgn="auto" hangingPunct="1">
              <a:spcAft>
                <a:spcPts val="0"/>
              </a:spcAft>
              <a:buFont typeface="Wingdings 2"/>
              <a:buChar char=""/>
              <a:defRPr/>
            </a:pPr>
            <a:r>
              <a:rPr lang="en-US" sz="2400" i="1" dirty="0"/>
              <a:t>Candidate should identify any obvious blemishes or signs of prior injuries such as scars, old bows or bone spavin. </a:t>
            </a:r>
          </a:p>
          <a:p>
            <a:pPr marL="274320" indent="-274320" eaLnBrk="1" fontAlgn="auto" hangingPunct="1">
              <a:spcAft>
                <a:spcPts val="0"/>
              </a:spcAft>
              <a:buFont typeface="Wingdings 2"/>
              <a:buChar char=""/>
              <a:defRPr/>
            </a:pPr>
            <a:r>
              <a:rPr lang="en-US" sz="2400" i="1" dirty="0"/>
              <a:t>Candidate should be able to assess straightness and correctness of horse’s movement and be able to identify obvious faults such as paddling, winging, plaiting and interfering.</a:t>
            </a:r>
            <a:endParaRPr lang="en-US" sz="2400" dirty="0"/>
          </a:p>
          <a:p>
            <a:pPr marL="274320" indent="-274320" eaLnBrk="1" fontAlgn="auto" hangingPunct="1">
              <a:spcAft>
                <a:spcPts val="0"/>
              </a:spcAft>
              <a:buFont typeface="Arial" charset="0"/>
              <a:buNone/>
              <a:defRPr/>
            </a:pPr>
            <a:r>
              <a:rPr lang="en-US" sz="2400" i="1" dirty="0"/>
              <a:t> </a:t>
            </a:r>
            <a:endParaRPr lang="en-US" sz="2400" dirty="0"/>
          </a:p>
          <a:p>
            <a:pPr marL="274320" indent="-274320" eaLnBrk="1" fontAlgn="auto" hangingPunct="1">
              <a:spcAft>
                <a:spcPts val="0"/>
              </a:spcAft>
              <a:buFont typeface="Wingdings 2"/>
              <a:buChar char=""/>
              <a:defRPr/>
            </a:pPr>
            <a:endParaRPr lang="en-US" sz="2400" dirty="0"/>
          </a:p>
        </p:txBody>
      </p:sp>
      <p:sp>
        <p:nvSpPr>
          <p:cNvPr id="1741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br>
              <a:rPr lang="en-US" sz="2700" dirty="0"/>
            </a:br>
            <a:br>
              <a:rPr lang="en-US" sz="2700" dirty="0"/>
            </a:br>
            <a:br>
              <a:rPr lang="en-US" sz="2700" dirty="0"/>
            </a:br>
            <a:br>
              <a:rPr lang="en-US" sz="2700" dirty="0"/>
            </a:br>
            <a:br>
              <a:rPr lang="en-US" sz="2700" dirty="0"/>
            </a:br>
            <a:br>
              <a:rPr lang="en-US" sz="2700" dirty="0"/>
            </a:br>
            <a:br>
              <a:rPr lang="en-US" sz="2700" dirty="0"/>
            </a:br>
            <a:br>
              <a:rPr lang="en-US" sz="2700" dirty="0"/>
            </a:br>
            <a:br>
              <a:rPr lang="en-US" dirty="0"/>
            </a:br>
            <a:r>
              <a:rPr lang="en-US" sz="3600" dirty="0"/>
              <a:t> </a:t>
            </a:r>
            <a:r>
              <a:rPr lang="en-US" sz="2000" dirty="0"/>
              <a:t>Discuss the anatomy of the leg, including bones, joints, principal tendons, and ligaments from the shoulder and hip down.</a:t>
            </a:r>
          </a:p>
        </p:txBody>
      </p:sp>
      <p:sp>
        <p:nvSpPr>
          <p:cNvPr id="3" name="Content Placeholder 2"/>
          <p:cNvSpPr>
            <a:spLocks noGrp="1"/>
          </p:cNvSpPr>
          <p:nvPr>
            <p:ph sz="quarter" idx="1"/>
          </p:nvPr>
        </p:nvSpPr>
        <p:spPr>
          <a:xfrm>
            <a:off x="301625" y="1527175"/>
            <a:ext cx="8504238" cy="4572000"/>
          </a:xfrm>
        </p:spPr>
        <p:txBody>
          <a:bodyPr rtlCol="0">
            <a:normAutofit fontScale="70000" lnSpcReduction="20000"/>
          </a:bodyPr>
          <a:lstStyle/>
          <a:p>
            <a:pPr marL="274320" indent="-274320" eaLnBrk="1" fontAlgn="auto" hangingPunct="1">
              <a:spcAft>
                <a:spcPts val="0"/>
              </a:spcAft>
              <a:buFont typeface="Arial" pitchFamily="34" charset="0"/>
              <a:buNone/>
              <a:defRPr/>
            </a:pPr>
            <a:r>
              <a:rPr lang="en-US" i="1" dirty="0"/>
              <a:t> </a:t>
            </a:r>
            <a:endParaRPr lang="en-US" dirty="0"/>
          </a:p>
          <a:p>
            <a:pPr marL="274320" indent="-274320" eaLnBrk="1" fontAlgn="auto" hangingPunct="1">
              <a:spcAft>
                <a:spcPts val="0"/>
              </a:spcAft>
              <a:buFont typeface="Arial" pitchFamily="34" charset="0"/>
              <a:buChar char="•"/>
              <a:defRPr/>
            </a:pPr>
            <a:r>
              <a:rPr lang="en-US" sz="2900" i="1" dirty="0"/>
              <a:t>Candidate should be able to list, with a degree of confidence, all major bones in order on the leg such as scapula, humerus, ulna, radius, carpus (number of bones in joint meets standard, naming the bones exceeds), metacarpals, sesamoid, phalanx, and navicular. And be able to do the same for the hind limb such as pelvis, femur, patella, fibula, tibia, and tarsus. Knowing the all the veterinary terms for each bone, the name of each bone in the carpal and tarsal joint and the pelvis would be a demonstration of exceeding the standard.</a:t>
            </a:r>
            <a:endParaRPr lang="en-US" sz="2900" dirty="0"/>
          </a:p>
          <a:p>
            <a:pPr marL="274320" indent="-274320" eaLnBrk="1" fontAlgn="auto" hangingPunct="1">
              <a:spcAft>
                <a:spcPts val="0"/>
              </a:spcAft>
              <a:buFont typeface="Arial" pitchFamily="34" charset="0"/>
              <a:buNone/>
              <a:defRPr/>
            </a:pPr>
            <a:r>
              <a:rPr lang="en-US" sz="2900" i="1" dirty="0"/>
              <a:t> </a:t>
            </a:r>
            <a:endParaRPr lang="en-US" sz="2900" dirty="0"/>
          </a:p>
          <a:p>
            <a:pPr marL="274320" indent="-274320" eaLnBrk="1" fontAlgn="auto" hangingPunct="1">
              <a:spcAft>
                <a:spcPts val="0"/>
              </a:spcAft>
              <a:buFont typeface="Arial" pitchFamily="34" charset="0"/>
              <a:buChar char="•"/>
              <a:defRPr/>
            </a:pPr>
            <a:r>
              <a:rPr lang="en-US" sz="2900" i="1" dirty="0"/>
              <a:t>They should be able to discuss to origin and insertion of primary tendons and ligaments such as flexor tendons, extensor tendon, suspensory ligament (and where it branches), and check ligament. Knowing each function, muscle origin, and lesser known structures such as angular ligament, impar ligament, sesamoidean ligaments and collateral ligaments would clearly exceed the standard.</a:t>
            </a:r>
            <a:endParaRPr lang="en-US" sz="2900" dirty="0"/>
          </a:p>
          <a:p>
            <a:pPr marL="274320" indent="-274320" eaLnBrk="1" fontAlgn="auto" hangingPunct="1">
              <a:spcAft>
                <a:spcPts val="0"/>
              </a:spcAft>
              <a:buFont typeface="Arial" pitchFamily="34" charset="0"/>
              <a:buChar char="•"/>
              <a:defRPr/>
            </a:pPr>
            <a:endParaRPr lang="en-US" sz="2900" dirty="0"/>
          </a:p>
        </p:txBody>
      </p:sp>
      <p:sp>
        <p:nvSpPr>
          <p:cNvPr id="1843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sz="quarter" idx="1"/>
          </p:nvPr>
        </p:nvSpPr>
        <p:spPr>
          <a:xfrm>
            <a:off x="301625" y="1527175"/>
            <a:ext cx="8504238" cy="4572000"/>
          </a:xfrm>
        </p:spPr>
        <p:txBody>
          <a:bodyPr/>
          <a:lstStyle/>
          <a:p>
            <a:pPr eaLnBrk="1" hangingPunct="1"/>
            <a:r>
              <a:rPr lang="en-US" altLang="en-US" i="1"/>
              <a:t>The candidate should be able to relate the mounts specific characteristics, such as breed, conformation, soundness, movement, and temperament.  </a:t>
            </a:r>
          </a:p>
          <a:p>
            <a:pPr eaLnBrk="1" hangingPunct="1"/>
            <a:r>
              <a:rPr lang="en-US" altLang="en-US" i="1"/>
              <a:t>When considering your presented horse what discipline(s) would this horse be suitable for.</a:t>
            </a:r>
            <a:endParaRPr lang="en-US" altLang="en-US"/>
          </a:p>
          <a:p>
            <a:pPr eaLnBrk="1" hangingPunct="1">
              <a:buFont typeface="Arial" panose="020B0604020202020204" pitchFamily="34" charset="0"/>
              <a:buNone/>
            </a:pPr>
            <a:r>
              <a:rPr lang="en-US" altLang="en-US" i="1"/>
              <a:t> </a:t>
            </a:r>
            <a:endParaRPr lang="en-US" altLang="en-US"/>
          </a:p>
          <a:p>
            <a:pPr eaLnBrk="1" hangingPunct="1"/>
            <a:endParaRPr lang="en-US" altLang="en-US"/>
          </a:p>
        </p:txBody>
      </p:sp>
      <p:sp>
        <p:nvSpPr>
          <p:cNvPr id="19459" name="Rectangle 4"/>
          <p:cNvSpPr>
            <a:spLocks noGrp="1" noChangeArrowheads="1"/>
          </p:cNvSpPr>
          <p:nvPr>
            <p:ph type="title"/>
          </p:nvPr>
        </p:nvSpPr>
        <p:spPr>
          <a:xfrm rot="10800000" flipV="1">
            <a:off x="228600" y="481013"/>
            <a:ext cx="8610600" cy="461962"/>
          </a:xfrm>
          <a:noFill/>
        </p:spPr>
        <p:txBody>
          <a:bodyPr anchor="ctr">
            <a:spAutoFit/>
          </a:bodyPr>
          <a:lstStyle/>
          <a:p>
            <a:r>
              <a:rPr lang="en-US" altLang="en-US" sz="2400">
                <a:solidFill>
                  <a:schemeClr val="tx1"/>
                </a:solidFill>
                <a:ea typeface="Times New Roman" panose="02020603050405020304" pitchFamily="18" charset="0"/>
                <a:cs typeface="Arial" panose="020B0604020202020204" pitchFamily="34" charset="0"/>
              </a:rPr>
              <a:t>Choose the best purpose for a specific mount</a:t>
            </a:r>
          </a:p>
        </p:txBody>
      </p:sp>
      <p:sp>
        <p:nvSpPr>
          <p:cNvPr id="1946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58825"/>
          </a:xfrm>
        </p:spPr>
        <p:txBody>
          <a:bodyPr rtlCol="0">
            <a:normAutofit fontScale="90000"/>
          </a:bodyPr>
          <a:lstStyle/>
          <a:p>
            <a:pPr eaLnBrk="1" fontAlgn="auto" hangingPunct="1">
              <a:spcAft>
                <a:spcPts val="0"/>
              </a:spcAft>
              <a:defRPr/>
            </a:pPr>
            <a:br>
              <a:rPr lang="en-US" b="1" u="sng" dirty="0"/>
            </a:br>
            <a:br>
              <a:rPr lang="en-US" b="1" u="sng" dirty="0"/>
            </a:br>
            <a:br>
              <a:rPr lang="en-US" b="1" u="sng" dirty="0"/>
            </a:br>
            <a:br>
              <a:rPr lang="en-US" b="1" u="sng" dirty="0"/>
            </a:br>
            <a:br>
              <a:rPr lang="en-US" b="1" u="sng" dirty="0"/>
            </a:br>
            <a:br>
              <a:rPr lang="en-US" dirty="0"/>
            </a:br>
            <a:r>
              <a:rPr lang="en-US" b="1" dirty="0">
                <a:latin typeface="Verdana" pitchFamily="34" charset="0"/>
                <a:ea typeface="Verdana" pitchFamily="34" charset="0"/>
                <a:cs typeface="Verdana" pitchFamily="34" charset="0"/>
              </a:rPr>
              <a:t>Teeth</a:t>
            </a:r>
          </a:p>
        </p:txBody>
      </p:sp>
      <p:sp>
        <p:nvSpPr>
          <p:cNvPr id="20483" name="Content Placeholder 2"/>
          <p:cNvSpPr>
            <a:spLocks noGrp="1"/>
          </p:cNvSpPr>
          <p:nvPr>
            <p:ph sz="quarter" idx="1"/>
          </p:nvPr>
        </p:nvSpPr>
        <p:spPr>
          <a:xfrm>
            <a:off x="301625" y="1527175"/>
            <a:ext cx="8504238" cy="4572000"/>
          </a:xfrm>
        </p:spPr>
        <p:txBody>
          <a:bodyPr/>
          <a:lstStyle/>
          <a:p>
            <a:pPr eaLnBrk="1" hangingPunct="1">
              <a:buFont typeface="Arial" panose="020B0604020202020204" pitchFamily="34" charset="0"/>
              <a:buChar char="•"/>
            </a:pPr>
            <a:r>
              <a:rPr lang="en-US" altLang="en-US"/>
              <a:t>Be able to age a horses mouth (when incisors come in), full/dicigious mouth</a:t>
            </a:r>
          </a:p>
          <a:p>
            <a:pPr eaLnBrk="1" hangingPunct="1">
              <a:buFont typeface="Arial" panose="020B0604020202020204" pitchFamily="34" charset="0"/>
              <a:buChar char="•"/>
            </a:pPr>
            <a:r>
              <a:rPr lang="en-US" altLang="en-US"/>
              <a:t>Be familiar with the foal’s mouth</a:t>
            </a:r>
          </a:p>
          <a:p>
            <a:pPr eaLnBrk="1" hangingPunct="1">
              <a:buFont typeface="Arial" panose="020B0604020202020204" pitchFamily="34" charset="0"/>
              <a:buChar char="•"/>
            </a:pPr>
            <a:r>
              <a:rPr lang="en-US" altLang="en-US"/>
              <a:t>Maturing and aging of incisors and cheek teeth</a:t>
            </a:r>
          </a:p>
          <a:p>
            <a:pPr eaLnBrk="1" hangingPunct="1">
              <a:buFont typeface="Arial" panose="020B0604020202020204" pitchFamily="34" charset="0"/>
              <a:buChar char="•"/>
            </a:pPr>
            <a:r>
              <a:rPr lang="en-US" altLang="en-US"/>
              <a:t>Incisors’ shapes as wear progresses, know aging related to stars, cups and tooth angles.</a:t>
            </a:r>
          </a:p>
          <a:p>
            <a:pPr eaLnBrk="1" hangingPunct="1">
              <a:buFont typeface="Arial" panose="020B0604020202020204" pitchFamily="34" charset="0"/>
              <a:buChar char="•"/>
            </a:pPr>
            <a:r>
              <a:rPr lang="en-US" altLang="en-US"/>
              <a:t>Know number of teeth, wolf teeth, Galvayne’s groove, and cheek teeth wear.</a:t>
            </a:r>
          </a:p>
          <a:p>
            <a:pPr eaLnBrk="1" hangingPunct="1">
              <a:buFont typeface="Wingdings 2" panose="05020102010507070707" pitchFamily="18" charset="2"/>
              <a:buNone/>
            </a:pPr>
            <a:r>
              <a:rPr lang="en-US" altLang="en-US" b="1"/>
              <a:t> </a:t>
            </a:r>
            <a:endParaRPr lang="en-US" altLang="en-US"/>
          </a:p>
          <a:p>
            <a:pPr eaLnBrk="1" hangingPunct="1">
              <a:buFont typeface="Arial" panose="020B0604020202020204" pitchFamily="34" charset="0"/>
              <a:buChar char="•"/>
            </a:pPr>
            <a:endParaRPr lang="en-US" altLang="en-US"/>
          </a:p>
        </p:txBody>
      </p:sp>
      <p:sp>
        <p:nvSpPr>
          <p:cNvPr id="2048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rtlCol="0">
            <a:normAutofit fontScale="90000"/>
          </a:bodyPr>
          <a:lstStyle/>
          <a:p>
            <a:pPr eaLnBrk="1" fontAlgn="auto" hangingPunct="1">
              <a:spcAft>
                <a:spcPts val="0"/>
              </a:spcAft>
              <a:defRPr/>
            </a:pPr>
            <a:br>
              <a:rPr lang="en-US" b="1" u="sng" dirty="0"/>
            </a:br>
            <a:br>
              <a:rPr lang="en-US" b="1" u="sng" dirty="0"/>
            </a:br>
            <a:r>
              <a:rPr lang="en-US" b="1" dirty="0"/>
              <a:t>Shoeing </a:t>
            </a:r>
            <a:br>
              <a:rPr lang="en-US" dirty="0"/>
            </a:br>
            <a:endParaRPr lang="en-US" dirty="0"/>
          </a:p>
        </p:txBody>
      </p:sp>
      <p:sp>
        <p:nvSpPr>
          <p:cNvPr id="21507" name="Content Placeholder 2"/>
          <p:cNvSpPr>
            <a:spLocks noGrp="1"/>
          </p:cNvSpPr>
          <p:nvPr>
            <p:ph sz="quarter" idx="1"/>
          </p:nvPr>
        </p:nvSpPr>
        <p:spPr>
          <a:xfrm>
            <a:off x="301625" y="1527175"/>
            <a:ext cx="8504238" cy="4572000"/>
          </a:xfrm>
        </p:spPr>
        <p:txBody>
          <a:bodyPr/>
          <a:lstStyle/>
          <a:p>
            <a:pPr eaLnBrk="1" hangingPunct="1">
              <a:buFont typeface="Arial" panose="020B0604020202020204" pitchFamily="34" charset="0"/>
              <a:buChar char="•"/>
            </a:pPr>
            <a:r>
              <a:rPr lang="en-US" altLang="en-US"/>
              <a:t>Be ready to discuss the horses shoes they are presenting, why they wear them in relation to his movement. </a:t>
            </a:r>
          </a:p>
          <a:p>
            <a:pPr eaLnBrk="1" hangingPunct="1">
              <a:buFont typeface="Arial" panose="020B0604020202020204" pitchFamily="34" charset="0"/>
              <a:buChar char="•"/>
            </a:pPr>
            <a:r>
              <a:rPr lang="en-US" altLang="en-US"/>
              <a:t>Suggest what else might work with their horses’ conformation.</a:t>
            </a:r>
          </a:p>
          <a:p>
            <a:pPr eaLnBrk="1" hangingPunct="1">
              <a:buFont typeface="Arial" panose="020B0604020202020204" pitchFamily="34" charset="0"/>
              <a:buChar char="•"/>
            </a:pPr>
            <a:r>
              <a:rPr lang="en-US" altLang="en-US"/>
              <a:t>Know various other shoes, when and why they are used.</a:t>
            </a:r>
          </a:p>
          <a:p>
            <a:pPr eaLnBrk="1" hangingPunct="1">
              <a:buFont typeface="Arial" panose="020B0604020202020204" pitchFamily="34" charset="0"/>
              <a:buChar char="•"/>
            </a:pPr>
            <a:r>
              <a:rPr lang="en-US" altLang="en-US"/>
              <a:t>Be able to explain different studs, caulks, pads, corrective shoeing.</a:t>
            </a:r>
          </a:p>
          <a:p>
            <a:pPr eaLnBrk="1" hangingPunct="1">
              <a:buFont typeface="Arial" panose="020B0604020202020204" pitchFamily="34" charset="0"/>
              <a:buNone/>
            </a:pPr>
            <a:endParaRPr lang="en-US" altLang="en-US"/>
          </a:p>
          <a:p>
            <a:pPr eaLnBrk="1" hangingPunct="1">
              <a:buFont typeface="Arial" panose="020B0604020202020204" pitchFamily="34" charset="0"/>
              <a:buChar char="•"/>
            </a:pPr>
            <a:endParaRPr lang="en-US" altLang="en-US"/>
          </a:p>
        </p:txBody>
      </p:sp>
      <p:sp>
        <p:nvSpPr>
          <p:cNvPr id="2150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FFFF"/>
                </a:solidFill>
              </a:rPr>
              <a:t>Claire Harmon 2009</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276</TotalTime>
  <Words>2093</Words>
  <Application>Microsoft Office PowerPoint</Application>
  <PresentationFormat>On-screen Show (4:3)</PresentationFormat>
  <Paragraphs>282</Paragraphs>
  <Slides>32</Slides>
  <Notes>32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Georgia</vt:lpstr>
      <vt:lpstr>Wingdings 2</vt:lpstr>
      <vt:lpstr>Wingdings</vt:lpstr>
      <vt:lpstr>Calibri</vt:lpstr>
      <vt:lpstr>Verdana</vt:lpstr>
      <vt:lpstr>Times New Roman</vt:lpstr>
      <vt:lpstr>Civic</vt:lpstr>
      <vt:lpstr>HA/H  Knowledge</vt:lpstr>
      <vt:lpstr>Conformation and Lameness Discuss Lameness associated with conformation faults.  </vt:lpstr>
      <vt:lpstr>Conformation Cont.</vt:lpstr>
      <vt:lpstr> Observe a mount in action and assess his athletic ability as it may be affected by  conformation faults</vt:lpstr>
      <vt:lpstr>      Observe a mounts motion and identify front and hind leg soundness and unsoundness.</vt:lpstr>
      <vt:lpstr>          Discuss the anatomy of the leg, including bones, joints, principal tendons, and ligaments from the shoulder and hip down.</vt:lpstr>
      <vt:lpstr>Choose the best purpose for a specific mount</vt:lpstr>
      <vt:lpstr>      Teeth</vt:lpstr>
      <vt:lpstr>  Shoeing  </vt:lpstr>
      <vt:lpstr>Parasites</vt:lpstr>
      <vt:lpstr>Parasites </vt:lpstr>
      <vt:lpstr>Stable Management</vt:lpstr>
      <vt:lpstr>Stable Management Cont.</vt:lpstr>
      <vt:lpstr>    Nutrition</vt:lpstr>
      <vt:lpstr>Nutrition</vt:lpstr>
      <vt:lpstr>Systems and Diseases</vt:lpstr>
      <vt:lpstr>Systems and Diseases</vt:lpstr>
      <vt:lpstr>Systems and Diseases</vt:lpstr>
      <vt:lpstr>Special Care</vt:lpstr>
      <vt:lpstr>Special Care</vt:lpstr>
      <vt:lpstr>Special Care</vt:lpstr>
      <vt:lpstr>Special Care</vt:lpstr>
      <vt:lpstr>Special Care</vt:lpstr>
      <vt:lpstr>Special Care</vt:lpstr>
      <vt:lpstr>New to the Standard this year</vt:lpstr>
      <vt:lpstr>Longeing: Goal</vt:lpstr>
      <vt:lpstr>Longeing: Meets Standard</vt:lpstr>
      <vt:lpstr>Land Conservation</vt:lpstr>
      <vt:lpstr>Land Conservation</vt:lpstr>
      <vt:lpstr>Land Conservation</vt:lpstr>
      <vt:lpstr>Land Conservation</vt:lpstr>
      <vt:lpstr>What Else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HA/H  What do you need to know</dc:title>
  <dc:creator>Claire</dc:creator>
  <cp:lastModifiedBy>Juliet Sadd</cp:lastModifiedBy>
  <cp:revision>41</cp:revision>
  <dcterms:created xsi:type="dcterms:W3CDTF">2008-12-16T12:50:55Z</dcterms:created>
  <dcterms:modified xsi:type="dcterms:W3CDTF">2016-12-04T19:43:01Z</dcterms:modified>
</cp:coreProperties>
</file>